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0" r:id="rId1"/>
    <p:sldMasterId id="2147483662" r:id="rId2"/>
  </p:sldMasterIdLst>
  <p:notesMasterIdLst>
    <p:notesMasterId r:id="rId40"/>
  </p:notesMasterIdLst>
  <p:sldIdLst>
    <p:sldId id="257" r:id="rId3"/>
    <p:sldId id="256" r:id="rId4"/>
    <p:sldId id="262" r:id="rId5"/>
    <p:sldId id="267" r:id="rId6"/>
    <p:sldId id="300" r:id="rId7"/>
    <p:sldId id="294" r:id="rId8"/>
    <p:sldId id="296" r:id="rId9"/>
    <p:sldId id="297" r:id="rId10"/>
    <p:sldId id="298" r:id="rId11"/>
    <p:sldId id="305" r:id="rId12"/>
    <p:sldId id="301" r:id="rId13"/>
    <p:sldId id="270" r:id="rId14"/>
    <p:sldId id="325" r:id="rId15"/>
    <p:sldId id="326" r:id="rId16"/>
    <p:sldId id="312" r:id="rId17"/>
    <p:sldId id="313" r:id="rId18"/>
    <p:sldId id="314" r:id="rId19"/>
    <p:sldId id="315" r:id="rId20"/>
    <p:sldId id="316" r:id="rId21"/>
    <p:sldId id="317" r:id="rId22"/>
    <p:sldId id="319" r:id="rId23"/>
    <p:sldId id="318" r:id="rId24"/>
    <p:sldId id="320" r:id="rId25"/>
    <p:sldId id="321" r:id="rId26"/>
    <p:sldId id="324" r:id="rId27"/>
    <p:sldId id="323" r:id="rId28"/>
    <p:sldId id="322" r:id="rId29"/>
    <p:sldId id="276" r:id="rId30"/>
    <p:sldId id="306" r:id="rId31"/>
    <p:sldId id="307" r:id="rId32"/>
    <p:sldId id="308" r:id="rId33"/>
    <p:sldId id="309" r:id="rId34"/>
    <p:sldId id="260" r:id="rId35"/>
    <p:sldId id="259" r:id="rId36"/>
    <p:sldId id="310" r:id="rId37"/>
    <p:sldId id="311" r:id="rId38"/>
    <p:sldId id="261" r:id="rId39"/>
  </p:sldIdLst>
  <p:sldSz cx="9144000" cy="6858000" type="screen4x3"/>
  <p:notesSz cx="6865938" cy="9998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D1C"/>
    <a:srgbClr val="F8B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5" autoAdjust="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240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 Narrow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109" y="0"/>
            <a:ext cx="2975240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 Narrow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594" y="4749086"/>
            <a:ext cx="5492750" cy="449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9" tIns="48180" rIns="96359" bIns="48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36"/>
            <a:ext cx="2975240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9" tIns="48180" rIns="96359" bIns="4818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 Narrow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109" y="9496436"/>
            <a:ext cx="2975240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9" tIns="48180" rIns="96359" bIns="4818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 Narrow" pitchFamily="34" charset="0"/>
              </a:defRPr>
            </a:lvl1pPr>
          </a:lstStyle>
          <a:p>
            <a:fld id="{4585A822-D94F-4FC7-A8A0-850F875490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8952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3D75E-7FE4-4820-A326-43E22CCFC25A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4D92A-AE67-4DF2-B941-6C97A55C28A0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Begrüßung 5 min </a:t>
            </a:r>
          </a:p>
          <a:p>
            <a:r>
              <a:rPr lang="de-DE" dirty="0"/>
              <a:t>Präsentation 20 min.</a:t>
            </a:r>
          </a:p>
          <a:p>
            <a:r>
              <a:rPr lang="de-DE" dirty="0"/>
              <a:t>3 Kleingruppenrunden je 20min.</a:t>
            </a:r>
          </a:p>
          <a:p>
            <a:r>
              <a:rPr lang="de-DE" dirty="0"/>
              <a:t>Präsentation der 6 Kleingruppenergebnisse je 5 min. </a:t>
            </a:r>
            <a:r>
              <a:rPr lang="de-DE" dirty="0" err="1"/>
              <a:t>max</a:t>
            </a:r>
            <a:r>
              <a:rPr lang="de-DE" dirty="0"/>
              <a:t> 30 min</a:t>
            </a:r>
          </a:p>
          <a:p>
            <a:r>
              <a:rPr lang="de-DE" dirty="0"/>
              <a:t>Abschluss 5 min.</a:t>
            </a:r>
          </a:p>
          <a:p>
            <a:r>
              <a:rPr lang="de-DE" dirty="0"/>
              <a:t>Dauer mit Wechsel 2Stunden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826D1-F641-4B59-94A5-FA3A38742309}" type="slidenum">
              <a:rPr lang="de-DE" altLang="de-DE" smtClean="0"/>
              <a:pPr/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192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Begrüßung 5 min </a:t>
            </a:r>
          </a:p>
          <a:p>
            <a:r>
              <a:rPr lang="de-DE" dirty="0"/>
              <a:t>Präsentation 20 min.</a:t>
            </a:r>
          </a:p>
          <a:p>
            <a:r>
              <a:rPr lang="de-DE" dirty="0"/>
              <a:t>3 Kleingruppenrunden je 20min.</a:t>
            </a:r>
          </a:p>
          <a:p>
            <a:r>
              <a:rPr lang="de-DE" dirty="0"/>
              <a:t>Präsentation der 6 Kleingruppenergebnisse je 5 min. </a:t>
            </a:r>
            <a:r>
              <a:rPr lang="de-DE" dirty="0" err="1"/>
              <a:t>max</a:t>
            </a:r>
            <a:r>
              <a:rPr lang="de-DE" dirty="0"/>
              <a:t> 30 min</a:t>
            </a:r>
          </a:p>
          <a:p>
            <a:r>
              <a:rPr lang="de-DE" dirty="0"/>
              <a:t>Abschluss 5 min.</a:t>
            </a:r>
          </a:p>
          <a:p>
            <a:r>
              <a:rPr lang="de-DE" dirty="0"/>
              <a:t>Dauer mit Wechsel 2Stunden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826D1-F641-4B59-94A5-FA3A38742309}" type="slidenum">
              <a:rPr lang="de-DE" altLang="de-DE" smtClean="0"/>
              <a:pPr/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200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59" name="Picture 919" descr="Logo_Powerpoint_gro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27125"/>
            <a:ext cx="540385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7239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962650" y="1447800"/>
            <a:ext cx="1657350" cy="4953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90600" y="1447800"/>
            <a:ext cx="4819650" cy="49530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44077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2450" y="455613"/>
            <a:ext cx="5840413" cy="8032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7388" y="1325563"/>
            <a:ext cx="7772400" cy="2525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7388" y="4003675"/>
            <a:ext cx="7772400" cy="25273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D6555-8365-4394-880A-EA1688488009}" type="slidenum">
              <a:rPr lang="de-AT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39207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14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811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27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337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63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680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23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73915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384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527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877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02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457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0" y="2133600"/>
            <a:ext cx="2971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2971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3704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8352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373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3602355" cy="63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3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5" name="Grafik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3602355" cy="63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729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1" name="Rectangle 92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447800"/>
            <a:ext cx="601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das Titelformat zu bearbeiten</a:t>
            </a:r>
          </a:p>
        </p:txBody>
      </p:sp>
      <p:sp>
        <p:nvSpPr>
          <p:cNvPr id="23452" name="Rectangle 9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133600"/>
            <a:ext cx="6096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die Formate des Vorlagentextes zu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</p:txBody>
      </p:sp>
      <p:pic>
        <p:nvPicPr>
          <p:cNvPr id="23456" name="Picture 928" descr="Logo_Powerpoint_klei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727200" cy="16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57" name="Text Box 929"/>
          <p:cNvSpPr txBox="1">
            <a:spLocks noChangeArrowheads="1"/>
          </p:cNvSpPr>
          <p:nvPr/>
        </p:nvSpPr>
        <p:spPr bwMode="auto">
          <a:xfrm>
            <a:off x="8243888" y="6453188"/>
            <a:ext cx="755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39943907-A2EA-44CF-918B-0B15CF67D06A}" type="slidenum">
              <a:rPr lang="de-DE" altLang="de-DE" sz="1200">
                <a:latin typeface="Helvetica 45 Light" pitchFamily="34" charset="0"/>
              </a:rPr>
              <a:pPr algn="r">
                <a:spcBef>
                  <a:spcPct val="50000"/>
                </a:spcBef>
              </a:pPr>
              <a:t>‹Nr.›</a:t>
            </a:fld>
            <a:endParaRPr lang="de-DE" altLang="de-DE" sz="1200">
              <a:latin typeface="Helvetica 45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2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4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45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4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45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4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4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99D1C"/>
          </a:solidFill>
          <a:latin typeface="Helvetica 45 Light" pitchFamily="34" charset="0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18891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27317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922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113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85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57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29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401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A4B3-FDD8-4A1F-95BE-CB183446BE45}" type="datetimeFigureOut">
              <a:rPr lang="de-DE" smtClean="0"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95A1-6EE0-4370-A5AC-A5FF9BCCC5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48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assail.at/img/1200/900/90/data/marktgemeinde/Wappen%20Passail%20NEU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ssail.at/de/marktgemeinde/bildung/oeffentliche-buecherei/" TargetMode="External"/><Relationship Id="rId3" Type="http://schemas.openxmlformats.org/officeDocument/2006/relationships/hyperlink" Target="http://www.passail.at/de/marktgemeinde/bildung/kindergaerten/" TargetMode="External"/><Relationship Id="rId7" Type="http://schemas.openxmlformats.org/officeDocument/2006/relationships/hyperlink" Target="http://www.passail.at/musikschule/" TargetMode="External"/><Relationship Id="rId2" Type="http://schemas.openxmlformats.org/officeDocument/2006/relationships/hyperlink" Target="http://www.passail.at/de/marktgemeinde/bildung/kinderkripp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ssail.at/de/marktgemeinde/bildung/nachmittagsbetreuung/" TargetMode="External"/><Relationship Id="rId5" Type="http://schemas.openxmlformats.org/officeDocument/2006/relationships/hyperlink" Target="http://www.passail.at/de/marktgemeinde/bildung/neue-mittelschule/" TargetMode="External"/><Relationship Id="rId4" Type="http://schemas.openxmlformats.org/officeDocument/2006/relationships/hyperlink" Target="http://www.passail.at/de/marktgemeinde/bildung/volksschulen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E2665-F490-4BD0-A6A0-A64DC01D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Unicef Zusatzzertifikat- 3 </a:t>
            </a:r>
            <a:r>
              <a:rPr lang="de-AT" dirty="0" err="1"/>
              <a:t>Massnahmen</a:t>
            </a:r>
            <a:endParaRPr lang="de-AT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46C206F-B83A-4840-A711-8C665020D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504353"/>
            <a:ext cx="6096000" cy="35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7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Projektteam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BgM</a:t>
            </a:r>
            <a:r>
              <a:rPr lang="de-DE" dirty="0"/>
              <a:t> Stefan Oswald</a:t>
            </a:r>
          </a:p>
          <a:p>
            <a:r>
              <a:rPr lang="de-DE" dirty="0"/>
              <a:t>Frau </a:t>
            </a:r>
            <a:r>
              <a:rPr lang="de-DE" dirty="0" err="1"/>
              <a:t>Sponring</a:t>
            </a:r>
            <a:r>
              <a:rPr lang="de-DE" dirty="0"/>
              <a:t> , PL</a:t>
            </a:r>
          </a:p>
          <a:p>
            <a:r>
              <a:rPr lang="de-DE" dirty="0"/>
              <a:t>Frau GR Astrid Schreiner MSC, Fachausschuss Soziales , </a:t>
            </a:r>
            <a:r>
              <a:rPr lang="de-DE" dirty="0" err="1"/>
              <a:t>VSchule</a:t>
            </a:r>
            <a:r>
              <a:rPr lang="de-DE" dirty="0"/>
              <a:t>, NMS</a:t>
            </a:r>
          </a:p>
          <a:p>
            <a:r>
              <a:rPr lang="de-DE" dirty="0"/>
              <a:t>Maria Oswald, Familien</a:t>
            </a:r>
          </a:p>
          <a:p>
            <a:r>
              <a:rPr lang="de-DE" dirty="0"/>
              <a:t>Daniela Hecke , Elternverein</a:t>
            </a:r>
          </a:p>
          <a:p>
            <a:r>
              <a:rPr lang="de-DE" dirty="0"/>
              <a:t>Astrid </a:t>
            </a:r>
            <a:r>
              <a:rPr lang="de-DE" dirty="0" err="1"/>
              <a:t>Langmann</a:t>
            </a:r>
            <a:r>
              <a:rPr lang="de-DE" dirty="0"/>
              <a:t>, besondere Bedürfnisse</a:t>
            </a:r>
          </a:p>
          <a:p>
            <a:r>
              <a:rPr lang="de-DE" dirty="0"/>
              <a:t>Paul Schreiner, SeniorInnen</a:t>
            </a:r>
          </a:p>
          <a:p>
            <a:r>
              <a:rPr lang="de-DE" dirty="0"/>
              <a:t>Birgit </a:t>
            </a:r>
            <a:r>
              <a:rPr lang="de-DE" dirty="0" err="1"/>
              <a:t>Bretterklieber</a:t>
            </a:r>
            <a:r>
              <a:rPr lang="de-DE" dirty="0"/>
              <a:t>, Kindergarten, Pfarre,(Kinder-Jugendangelegenheiten)</a:t>
            </a:r>
          </a:p>
          <a:p>
            <a:r>
              <a:rPr lang="de-DE" dirty="0"/>
              <a:t>Valentina </a:t>
            </a:r>
            <a:r>
              <a:rPr lang="de-DE" dirty="0" err="1"/>
              <a:t>Sponring</a:t>
            </a:r>
            <a:r>
              <a:rPr lang="de-DE" dirty="0"/>
              <a:t>, Jugend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911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9"/>
          <p:cNvSpPr>
            <a:spLocks noChangeArrowheads="1"/>
          </p:cNvSpPr>
          <p:nvPr/>
        </p:nvSpPr>
        <p:spPr bwMode="auto">
          <a:xfrm>
            <a:off x="3784600" y="4187825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6459538"/>
            <a:ext cx="9050338" cy="398462"/>
          </a:xfrm>
        </p:spPr>
        <p:txBody>
          <a:bodyPr/>
          <a:lstStyle/>
          <a:p>
            <a:pPr eaLnBrk="1" hangingPunct="1"/>
            <a:r>
              <a:rPr lang="de-AT" altLang="de-DE" sz="1600" b="1"/>
              <a:t>Projektdesign familienfreundliche Gemeinde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73050" y="692150"/>
            <a:ext cx="1981200" cy="1447800"/>
          </a:xfrm>
          <a:prstGeom prst="homePlate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873250" y="692150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473450" y="692150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5108575" y="698500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741433" y="719068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Maßnahmen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Abstimmen BM,GR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Ziele2017-2020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Gemeinderats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Beschluss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Bericht</a:t>
            </a:r>
            <a:endParaRPr lang="de-AT" altLang="de-DE" sz="1200" dirty="0">
              <a:latin typeface="Arial" charset="0"/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249488" y="4187825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73050" y="158750"/>
            <a:ext cx="8547100" cy="457200"/>
          </a:xfrm>
          <a:prstGeom prst="homePlate">
            <a:avLst>
              <a:gd name="adj" fmla="val 7218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>
              <a:latin typeface="Arial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34975" y="249238"/>
            <a:ext cx="147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Projektbegleitung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34975" y="1150938"/>
            <a:ext cx="17859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GRbeschluss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Projektdesign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ProjTN nominieren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Förderung FBG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Einladung,PR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50838" y="823913"/>
            <a:ext cx="1371600" cy="325437"/>
          </a:xfrm>
          <a:prstGeom prst="rect">
            <a:avLst/>
          </a:prstGeom>
          <a:solidFill>
            <a:schemeClr val="bg1"/>
          </a:solidFill>
          <a:ln w="25400">
            <a:solidFill>
              <a:srgbClr val="C0C0C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1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54450" y="1150938"/>
            <a:ext cx="153828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 Vorschläge  in PT  weiterentwickeln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Dokumentation Bürger-Befragung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Pressearbeit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20913" y="823913"/>
            <a:ext cx="1219200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1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817938" y="823913"/>
            <a:ext cx="1219200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2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418138" y="823913"/>
            <a:ext cx="1219200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3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018338" y="823913"/>
            <a:ext cx="1219200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4</a:t>
            </a:r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5459412" y="1058863"/>
            <a:ext cx="1577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BürgerInnen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err="1">
                <a:latin typeface="Arial" charset="0"/>
              </a:rPr>
              <a:t>einbindung</a:t>
            </a:r>
            <a:endParaRPr lang="de-DE" altLang="de-DE" sz="1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in Sollworkshop19.06.18 18.00</a:t>
            </a:r>
          </a:p>
        </p:txBody>
      </p:sp>
      <p:sp>
        <p:nvSpPr>
          <p:cNvPr id="8212" name="Text Box 22"/>
          <p:cNvSpPr txBox="1">
            <a:spLocks noChangeArrowheads="1"/>
          </p:cNvSpPr>
          <p:nvPr/>
        </p:nvSpPr>
        <p:spPr bwMode="auto">
          <a:xfrm>
            <a:off x="2693988" y="4791075"/>
            <a:ext cx="9032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Auditrat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Zertifikats-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verleihung</a:t>
            </a:r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2254250" y="1150938"/>
            <a:ext cx="149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Datensammlung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Erste Vorschläge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Arbeitsgruppen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nach Themen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err="1">
                <a:latin typeface="Arial" charset="0"/>
              </a:rPr>
              <a:t>Istworkshop</a:t>
            </a:r>
            <a:r>
              <a:rPr lang="de-DE" altLang="de-DE" sz="1200" dirty="0">
                <a:latin typeface="Arial" charset="0"/>
              </a:rPr>
              <a:t> 29.5.18.00</a:t>
            </a:r>
          </a:p>
        </p:txBody>
      </p:sp>
      <p:sp>
        <p:nvSpPr>
          <p:cNvPr id="8214" name="AutoShape 24"/>
          <p:cNvSpPr>
            <a:spLocks noChangeArrowheads="1"/>
          </p:cNvSpPr>
          <p:nvPr/>
        </p:nvSpPr>
        <p:spPr bwMode="auto">
          <a:xfrm>
            <a:off x="273050" y="5811838"/>
            <a:ext cx="8918575" cy="457200"/>
          </a:xfrm>
          <a:prstGeom prst="homePlate">
            <a:avLst>
              <a:gd name="adj" fmla="val 53102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          05.2018 		Oktober 2018</a:t>
            </a:r>
          </a:p>
        </p:txBody>
      </p:sp>
      <p:sp>
        <p:nvSpPr>
          <p:cNvPr id="8215" name="Text Box 25"/>
          <p:cNvSpPr txBox="1">
            <a:spLocks noChangeArrowheads="1"/>
          </p:cNvSpPr>
          <p:nvPr/>
        </p:nvSpPr>
        <p:spPr bwMode="auto">
          <a:xfrm>
            <a:off x="4464050" y="4791075"/>
            <a:ext cx="11445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>
                <a:latin typeface="Arial" charset="0"/>
              </a:rPr>
              <a:t>Umsetzung</a:t>
            </a:r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4230688" y="4319588"/>
            <a:ext cx="1228725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7</a:t>
            </a:r>
          </a:p>
        </p:txBody>
      </p:sp>
      <p:sp>
        <p:nvSpPr>
          <p:cNvPr id="8217" name="AutoShape 29"/>
          <p:cNvSpPr>
            <a:spLocks noChangeArrowheads="1"/>
          </p:cNvSpPr>
          <p:nvPr/>
        </p:nvSpPr>
        <p:spPr bwMode="auto">
          <a:xfrm>
            <a:off x="654050" y="4187825"/>
            <a:ext cx="1981200" cy="1447800"/>
          </a:xfrm>
          <a:prstGeom prst="chevron">
            <a:avLst>
              <a:gd name="adj" fmla="val 3421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>
                <a:latin typeface="Arial" charset="0"/>
              </a:rPr>
              <a:t>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AT" altLang="de-DE" sz="12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>
                <a:latin typeface="Arial" charset="0"/>
              </a:rPr>
              <a:t>Begutachtung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>
                <a:latin typeface="Arial" charset="0"/>
              </a:rPr>
              <a:t> extern</a:t>
            </a:r>
          </a:p>
        </p:txBody>
      </p:sp>
      <p:sp>
        <p:nvSpPr>
          <p:cNvPr id="8218" name="Text Box 30"/>
          <p:cNvSpPr txBox="1">
            <a:spLocks noChangeArrowheads="1"/>
          </p:cNvSpPr>
          <p:nvPr/>
        </p:nvSpPr>
        <p:spPr bwMode="auto">
          <a:xfrm>
            <a:off x="901700" y="4319588"/>
            <a:ext cx="1219200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5</a:t>
            </a:r>
          </a:p>
        </p:txBody>
      </p:sp>
      <p:sp>
        <p:nvSpPr>
          <p:cNvPr id="8219" name="AutoShape 32"/>
          <p:cNvSpPr>
            <a:spLocks noChangeArrowheads="1"/>
          </p:cNvSpPr>
          <p:nvPr/>
        </p:nvSpPr>
        <p:spPr bwMode="auto">
          <a:xfrm>
            <a:off x="273050" y="2727325"/>
            <a:ext cx="8401050" cy="457200"/>
          </a:xfrm>
          <a:prstGeom prst="homePlate">
            <a:avLst>
              <a:gd name="adj" fmla="val 7384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>
                <a:latin typeface="Arial" charset="0"/>
              </a:rPr>
              <a:t>     01-03. 2018.2018	03-05. 2018                          06.2018                   Ende 03. 2018</a:t>
            </a:r>
          </a:p>
        </p:txBody>
      </p:sp>
      <p:sp>
        <p:nvSpPr>
          <p:cNvPr id="8220" name="Text Box 19"/>
          <p:cNvSpPr txBox="1">
            <a:spLocks noChangeArrowheads="1"/>
          </p:cNvSpPr>
          <p:nvPr/>
        </p:nvSpPr>
        <p:spPr bwMode="auto">
          <a:xfrm>
            <a:off x="2635250" y="4306888"/>
            <a:ext cx="1219200" cy="325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>
                <a:latin typeface="Arial" charset="0"/>
              </a:rPr>
              <a:t>Phase 6</a:t>
            </a:r>
          </a:p>
        </p:txBody>
      </p:sp>
    </p:spTree>
    <p:extLst>
      <p:ext uri="{BB962C8B-B14F-4D97-AF65-F5344CB8AC3E}">
        <p14:creationId xmlns:p14="http://schemas.microsoft.com/office/powerpoint/2010/main" val="3022693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7EE72-23C2-4BAA-A3AA-CA0F0E945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Angebotsvervollständigung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182B27-0EC3-4EF5-9994-02A6F3923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Eltern-Kind-Turnen, </a:t>
            </a:r>
            <a:r>
              <a:rPr lang="de-DE" dirty="0"/>
              <a:t>Vater-Kind-Sportangebot</a:t>
            </a:r>
          </a:p>
          <a:p>
            <a:r>
              <a:rPr lang="de-DE" dirty="0"/>
              <a:t>Sommerkids-Tenniscamp</a:t>
            </a:r>
          </a:p>
          <a:p>
            <a:r>
              <a:rPr lang="de-DE" dirty="0" err="1"/>
              <a:t>Skaterplatz</a:t>
            </a:r>
            <a:r>
              <a:rPr lang="de-DE" dirty="0"/>
              <a:t> in der Sportanlage</a:t>
            </a:r>
          </a:p>
          <a:p>
            <a:r>
              <a:rPr lang="de-DE" dirty="0"/>
              <a:t>Jungfußballtraining: </a:t>
            </a:r>
            <a:r>
              <a:rPr lang="de-DE" dirty="0" err="1"/>
              <a:t>Bambiniturnier</a:t>
            </a:r>
            <a:r>
              <a:rPr lang="de-DE" dirty="0"/>
              <a:t>, Ostercamp, </a:t>
            </a:r>
            <a:r>
              <a:rPr lang="de-DE" dirty="0" err="1"/>
              <a:t>Juxturniere</a:t>
            </a:r>
            <a:endParaRPr lang="de-DE" dirty="0"/>
          </a:p>
          <a:p>
            <a:r>
              <a:rPr lang="de-DE" dirty="0"/>
              <a:t>Sommerkinderbetreuung: </a:t>
            </a:r>
            <a:r>
              <a:rPr lang="de-DE" dirty="0" err="1"/>
              <a:t>sportl</a:t>
            </a:r>
            <a:r>
              <a:rPr lang="de-DE" dirty="0"/>
              <a:t>. Angebote von Vereinen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8607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671F0-E6E6-43CD-9676-8DB5D126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Massnahmen</a:t>
            </a:r>
            <a:r>
              <a:rPr lang="de-AT" dirty="0"/>
              <a:t> und Bewertungen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4E54AB-741A-4CFE-AC05-E81561459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5322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AA068-19A5-4123-9A95-46B726AB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A: Schwangerschaft und Geburt</a:t>
            </a:r>
            <a:endParaRPr lang="de-AT" dirty="0"/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0AD39A39-7D34-4AD7-883A-4DD1679B6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698204"/>
              </p:ext>
            </p:extLst>
          </p:nvPr>
        </p:nvGraphicFramePr>
        <p:xfrm>
          <a:off x="1547664" y="2204864"/>
          <a:ext cx="5065861" cy="410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050">
                  <a:extLst>
                    <a:ext uri="{9D8B030D-6E8A-4147-A177-3AD203B41FA5}">
                      <a16:colId xmlns:a16="http://schemas.microsoft.com/office/drawing/2014/main" val="3367171653"/>
                    </a:ext>
                  </a:extLst>
                </a:gridCol>
                <a:gridCol w="4526811">
                  <a:extLst>
                    <a:ext uri="{9D8B030D-6E8A-4147-A177-3AD203B41FA5}">
                      <a16:colId xmlns:a16="http://schemas.microsoft.com/office/drawing/2014/main" val="3742966050"/>
                    </a:ext>
                  </a:extLst>
                </a:gridCol>
              </a:tblGrid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Informationskampagnen, neue Homepageteile, verlinken</a:t>
                      </a:r>
                      <a:endParaRPr lang="de-AT" sz="11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4924508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Elternschule und Bildungsangebote vor Ort des Landes nützen, Bildungspass    </a:t>
                      </a:r>
                      <a:endParaRPr lang="de-AT" sz="11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2197770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Schwangere zu Zwergerltreff in die Bücherei einladen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13710568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A.4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Müttertreff anbieten  </a:t>
                      </a:r>
                      <a:r>
                        <a:rPr lang="de-DE" sz="1000" dirty="0">
                          <a:solidFill>
                            <a:srgbClr val="FF0000"/>
                          </a:solidFill>
                          <a:effectLst/>
                        </a:rPr>
                        <a:t>: 3 Punkte</a:t>
                      </a:r>
                      <a:endParaRPr lang="de-AT" sz="11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1748593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A.5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Bedarf Kinderkrippe und Tagesmutter wird evaluiert </a:t>
                      </a:r>
                      <a:endParaRPr lang="de-AT" sz="11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7763740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A.6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Hebamme zur Beratung einbinden</a:t>
                      </a:r>
                      <a:endParaRPr lang="de-AT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81661218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A.7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Yoga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2164805"/>
                  </a:ext>
                </a:extLst>
              </a:tr>
              <a:tr h="95896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A.8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Kooperation mit </a:t>
                      </a: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frühe Hilfen zu Bildung </a:t>
                      </a:r>
                      <a:r>
                        <a:rPr lang="de-DE" sz="1000" dirty="0">
                          <a:effectLst/>
                        </a:rPr>
                        <a:t>und Unterstützung zuhause in kritischen Fällen(Gratishilfe des Sozialvereins Deutschlandsberg)</a:t>
                      </a:r>
                      <a:endParaRPr lang="de-AT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08463182"/>
                  </a:ext>
                </a:extLst>
              </a:tr>
            </a:tbl>
          </a:graphicData>
        </a:graphic>
      </p:graphicFrame>
      <p:pic>
        <p:nvPicPr>
          <p:cNvPr id="4" name="Grafik 3" descr="Handschlag">
            <a:extLst>
              <a:ext uri="{FF2B5EF4-FFF2-40B4-BE49-F238E27FC236}">
                <a16:creationId xmlns:a16="http://schemas.microsoft.com/office/drawing/2014/main" id="{2CC6AF09-B179-4927-8DC1-1FFB22D04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256" y="2204864"/>
            <a:ext cx="914400" cy="914400"/>
          </a:xfrm>
          <a:prstGeom prst="rect">
            <a:avLst/>
          </a:prstGeom>
        </p:spPr>
      </p:pic>
      <p:pic>
        <p:nvPicPr>
          <p:cNvPr id="6" name="Grafik 5" descr="Handschlag">
            <a:extLst>
              <a:ext uri="{FF2B5EF4-FFF2-40B4-BE49-F238E27FC236}">
                <a16:creationId xmlns:a16="http://schemas.microsoft.com/office/drawing/2014/main" id="{6898ED8C-6FAF-4171-A504-602A83BF5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2220" y="5517232"/>
            <a:ext cx="914400" cy="914400"/>
          </a:xfrm>
          <a:prstGeom prst="rect">
            <a:avLst/>
          </a:prstGeom>
        </p:spPr>
      </p:pic>
      <p:pic>
        <p:nvPicPr>
          <p:cNvPr id="7" name="Grafik 6" descr="Handschlag">
            <a:extLst>
              <a:ext uri="{FF2B5EF4-FFF2-40B4-BE49-F238E27FC236}">
                <a16:creationId xmlns:a16="http://schemas.microsoft.com/office/drawing/2014/main" id="{6C90E473-C422-4C3D-B24F-999B9E8B8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256" y="39981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25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BD490-7D2E-4A65-BCFC-387F9111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B: Familie mit Säugling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B99F07D-07AB-4C8F-A655-0409A2B0B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868756"/>
              </p:ext>
            </p:extLst>
          </p:nvPr>
        </p:nvGraphicFramePr>
        <p:xfrm>
          <a:off x="1259632" y="2132857"/>
          <a:ext cx="5353893" cy="2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699">
                  <a:extLst>
                    <a:ext uri="{9D8B030D-6E8A-4147-A177-3AD203B41FA5}">
                      <a16:colId xmlns:a16="http://schemas.microsoft.com/office/drawing/2014/main" val="4261297405"/>
                    </a:ext>
                  </a:extLst>
                </a:gridCol>
                <a:gridCol w="4784194">
                  <a:extLst>
                    <a:ext uri="{9D8B030D-6E8A-4147-A177-3AD203B41FA5}">
                      <a16:colId xmlns:a16="http://schemas.microsoft.com/office/drawing/2014/main" val="1008026646"/>
                    </a:ext>
                  </a:extLst>
                </a:gridCol>
              </a:tblGrid>
              <a:tr h="119509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B.1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Ausbau </a:t>
                      </a:r>
                      <a:r>
                        <a:rPr lang="de-DE" sz="1000" dirty="0" err="1">
                          <a:solidFill>
                            <a:srgbClr val="00B0F0"/>
                          </a:solidFill>
                          <a:effectLst/>
                        </a:rPr>
                        <a:t>Genußwanderweg</a:t>
                      </a: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de-DE" sz="1000" dirty="0" err="1">
                          <a:solidFill>
                            <a:srgbClr val="00B0F0"/>
                          </a:solidFill>
                          <a:effectLst/>
                        </a:rPr>
                        <a:t>Zachgraben</a:t>
                      </a:r>
                      <a:r>
                        <a:rPr lang="de-DE" sz="1000" dirty="0">
                          <a:solidFill>
                            <a:srgbClr val="00B0F0"/>
                          </a:solidFill>
                          <a:effectLst/>
                        </a:rPr>
                        <a:t> barrierefrei und kinderwagenfreundlich (Beschilderung, generationenübergreifend</a:t>
                      </a:r>
                      <a:r>
                        <a:rPr lang="de-DE" sz="1000" dirty="0">
                          <a:effectLst/>
                        </a:rPr>
                        <a:t>)</a:t>
                      </a:r>
                      <a:br>
                        <a:rPr lang="de-DE" sz="1000" dirty="0">
                          <a:effectLst/>
                        </a:rPr>
                      </a:br>
                      <a:r>
                        <a:rPr lang="de-DE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Informationstafel, generationenübergreifende Geschichten, Familienwanderweg ab </a:t>
                      </a:r>
                      <a:r>
                        <a:rPr lang="de-DE" sz="1000" dirty="0" err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Hauptplatz,Schulproket</a:t>
                      </a:r>
                      <a:r>
                        <a:rPr lang="de-DE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: Bänke gestalten, jede Lebensphase Verein gestaltet Abschnitt des Wegs, </a:t>
                      </a:r>
                      <a:r>
                        <a:rPr lang="de-DE" sz="1000" dirty="0" err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Motorikgeräte</a:t>
                      </a:r>
                      <a:r>
                        <a:rPr lang="de-DE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Sportstationen, Rätsel für Kinder, Geschichten wie es früher </a:t>
                      </a:r>
                      <a:r>
                        <a:rPr lang="de-DE" sz="1000" dirty="0" err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war,Jäger</a:t>
                      </a:r>
                      <a:r>
                        <a:rPr lang="de-DE" sz="10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und Hubertuskapelle einbinden, Bach-Weg, Kombinieren mit Streuobstprojekt, Natürlicher Schatten am Spielplatz    Sieger 24 Punkte</a:t>
                      </a:r>
                      <a:endParaRPr lang="de-AT" sz="11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6127347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B.2</a:t>
                      </a:r>
                      <a:endParaRPr lang="de-AT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Informationsschwerpunkt Homepage, Facebook, Familienleitbild</a:t>
                      </a:r>
                      <a:endParaRPr lang="de-AT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32143692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B.3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Eltern-Kind-Gruppe 0-4 </a:t>
                      </a:r>
                      <a:r>
                        <a:rPr lang="de-DE" sz="1000" dirty="0" err="1">
                          <a:effectLst/>
                        </a:rPr>
                        <a:t>Jahre,Erfahrungsaustausch</a:t>
                      </a:r>
                      <a:endParaRPr lang="de-AT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478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469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B32FB-0816-4E59-8A8E-5FE7D794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C: Kleinkind bis 3 Jahre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B0DBD0B-CFC1-40D0-8218-53570C9B0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9508"/>
              </p:ext>
            </p:extLst>
          </p:nvPr>
        </p:nvGraphicFramePr>
        <p:xfrm>
          <a:off x="1187624" y="2040767"/>
          <a:ext cx="7056784" cy="4545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3428604144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3486631889"/>
                    </a:ext>
                  </a:extLst>
                </a:gridCol>
              </a:tblGrid>
              <a:tr h="73440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C.1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Ausbau </a:t>
                      </a:r>
                      <a:r>
                        <a:rPr lang="de-DE" sz="1600" dirty="0" err="1">
                          <a:effectLst/>
                        </a:rPr>
                        <a:t>Genußwanderweg</a:t>
                      </a:r>
                      <a:r>
                        <a:rPr lang="de-DE" sz="1600" dirty="0">
                          <a:effectLst/>
                        </a:rPr>
                        <a:t>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r>
                        <a:rPr lang="de-DE" sz="1600" dirty="0">
                          <a:effectLst/>
                        </a:rPr>
                        <a:t> barrierefrei (Beschilderung, generationenübergreifend) siehe Phase B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0274282"/>
                  </a:ext>
                </a:extLst>
              </a:tr>
              <a:tr h="1846229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C.2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Öffentlicher Zugang zu Kinderspielplatz        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7 Punkte 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(Kinderbeteiligungsprogramm Schule)- </a:t>
                      </a:r>
                    </a:p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Fußläufiger Weg zur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Schilcherlandsiedlung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barrierefreier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Zugang,Ausstattung:Wippe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Hutsche,Kletterwand,Reck,Netzschaukel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Sandkiste, Basketballnetz (Beschreibung durch anwesende Expertenkinder ), Einbindung Kinder in die Spielplatzgestaltung, Abenteuerspielplatz: Zeichenwettbewerb für das Sommerkinderprogramm </a:t>
                      </a:r>
                      <a:endParaRPr lang="de-AT" sz="16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7461555"/>
                  </a:ext>
                </a:extLst>
              </a:tr>
              <a:tr h="85925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C.3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</a:rPr>
                        <a:t>Eltern-Aus-und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 Fortbildung/ Elternpass, Vortragsserie mit Land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</a:rPr>
                        <a:t>Stmk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: 2 und mehr, Ankündigung Homepage, </a:t>
                      </a:r>
                      <a:r>
                        <a:rPr lang="de-DE" sz="1600" dirty="0">
                          <a:effectLst/>
                        </a:rPr>
                        <a:t>Kinderbetreuung für Eltern bei Vorträgen anbieten, Ausbildungsreihe ZIL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6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89672225"/>
                  </a:ext>
                </a:extLst>
              </a:tr>
              <a:tr h="344129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C.4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Informationsschwerpunkt Homepage, Facebook, Familienleitbild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15288"/>
                  </a:ext>
                </a:extLst>
              </a:tr>
              <a:tr h="464460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C.5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Frühmusikalische Erziehung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9649211"/>
                  </a:ext>
                </a:extLst>
              </a:tr>
            </a:tbl>
          </a:graphicData>
        </a:graphic>
      </p:graphicFrame>
      <p:pic>
        <p:nvPicPr>
          <p:cNvPr id="5" name="Grafik 4" descr="Handschlag">
            <a:extLst>
              <a:ext uri="{FF2B5EF4-FFF2-40B4-BE49-F238E27FC236}">
                <a16:creationId xmlns:a16="http://schemas.microsoft.com/office/drawing/2014/main" id="{15F34F0B-BE16-444E-A175-BC74B1A0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4612" y="56719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67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042A0-F462-45EF-A66B-BDFF475C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D: Kindergartenkind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1AD0659-B94B-492F-8DD3-389AE3689C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738163"/>
              </p:ext>
            </p:extLst>
          </p:nvPr>
        </p:nvGraphicFramePr>
        <p:xfrm>
          <a:off x="990600" y="2132857"/>
          <a:ext cx="6605736" cy="3296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906">
                  <a:extLst>
                    <a:ext uri="{9D8B030D-6E8A-4147-A177-3AD203B41FA5}">
                      <a16:colId xmlns:a16="http://schemas.microsoft.com/office/drawing/2014/main" val="1102159516"/>
                    </a:ext>
                  </a:extLst>
                </a:gridCol>
                <a:gridCol w="5902830">
                  <a:extLst>
                    <a:ext uri="{9D8B030D-6E8A-4147-A177-3AD203B41FA5}">
                      <a16:colId xmlns:a16="http://schemas.microsoft.com/office/drawing/2014/main" val="3139371909"/>
                    </a:ext>
                  </a:extLst>
                </a:gridCol>
              </a:tblGrid>
              <a:tr h="52310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D.1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Familienchor gründen, Chorleitende wird von der Gemeinde unterstützt, Interessensabfrage via Schule, EV, </a:t>
                      </a:r>
                      <a:r>
                        <a:rPr lang="de-DE" sz="1600" dirty="0" err="1">
                          <a:effectLst/>
                        </a:rPr>
                        <a:t>Gemeinsachaftsbildung</a:t>
                      </a:r>
                      <a:r>
                        <a:rPr lang="de-DE" sz="1600" dirty="0">
                          <a:effectLst/>
                        </a:rPr>
                        <a:t> jung und alt, </a:t>
                      </a:r>
                      <a:br>
                        <a:rPr lang="de-DE" sz="1600" dirty="0">
                          <a:effectLst/>
                        </a:rPr>
                      </a:br>
                      <a:r>
                        <a:rPr lang="de-DE" sz="1600" dirty="0">
                          <a:effectLst/>
                        </a:rPr>
                        <a:t>Chor- Nachwuchsförderung, locker, </a:t>
                      </a:r>
                      <a:r>
                        <a:rPr lang="de-DE" sz="1600" dirty="0" err="1">
                          <a:effectLst/>
                        </a:rPr>
                        <a:t>spassig</a:t>
                      </a:r>
                      <a:r>
                        <a:rPr lang="de-DE" sz="1600" dirty="0">
                          <a:effectLst/>
                        </a:rPr>
                        <a:t>      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5 Punkte</a:t>
                      </a:r>
                      <a:r>
                        <a:rPr lang="de-DE" sz="1600" dirty="0">
                          <a:effectLst/>
                        </a:rPr>
                        <a:t>      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4132579"/>
                  </a:ext>
                </a:extLst>
              </a:tr>
              <a:tr h="52310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D.2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Zugang zu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</a:rPr>
                        <a:t>öffentl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. Spielplatz siehe Lebensphase C</a:t>
                      </a:r>
                      <a:endParaRPr lang="de-AT" sz="16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4845628"/>
                  </a:ext>
                </a:extLst>
              </a:tr>
              <a:tr h="52310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D.3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Offener </a:t>
                      </a:r>
                      <a:r>
                        <a:rPr lang="de-DE" sz="1600" dirty="0" err="1">
                          <a:effectLst/>
                        </a:rPr>
                        <a:t>Malort</a:t>
                      </a:r>
                      <a:r>
                        <a:rPr lang="de-DE" sz="1600" dirty="0">
                          <a:effectLst/>
                        </a:rPr>
                        <a:t> nach Stern als Angebot aufnehmen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44278118"/>
                  </a:ext>
                </a:extLst>
              </a:tr>
              <a:tr h="52310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D.4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600" dirty="0">
                          <a:solidFill>
                            <a:srgbClr val="00B0F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Sommerkinderbetreuung mit Vereinen, Sommerkino, Zeichenwettbewerben, Spezialtagebetrieb, Sport- und lockeres Kinderbildungsprogramm, Basteln, alte Techniken, Geschichten von früher, etc.   </a:t>
                      </a:r>
                      <a:r>
                        <a:rPr lang="de-AT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Punkte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931312"/>
                  </a:ext>
                </a:extLst>
              </a:tr>
              <a:tr h="52310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D.5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Familienspieletag: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</a:rPr>
                        <a:t>Juxturniere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, Brettspiel, Seilziehen, Wissensfragen,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Quizes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                               3 Punkte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334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35F6-51B3-4FAB-AAC4-61899024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E: Schüler/in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F075439-751C-4264-828F-060076F9DC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548070"/>
              </p:ext>
            </p:extLst>
          </p:nvPr>
        </p:nvGraphicFramePr>
        <p:xfrm>
          <a:off x="990600" y="2204864"/>
          <a:ext cx="5622925" cy="3334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327">
                  <a:extLst>
                    <a:ext uri="{9D8B030D-6E8A-4147-A177-3AD203B41FA5}">
                      <a16:colId xmlns:a16="http://schemas.microsoft.com/office/drawing/2014/main" val="2232576834"/>
                    </a:ext>
                  </a:extLst>
                </a:gridCol>
                <a:gridCol w="5024598">
                  <a:extLst>
                    <a:ext uri="{9D8B030D-6E8A-4147-A177-3AD203B41FA5}">
                      <a16:colId xmlns:a16="http://schemas.microsoft.com/office/drawing/2014/main" val="2320908498"/>
                    </a:ext>
                  </a:extLst>
                </a:gridCol>
              </a:tblGrid>
              <a:tr h="45368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E.1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Jugendbürgermeister (pol. Bildung, UNICEF)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3 Punkte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87891832"/>
                  </a:ext>
                </a:extLst>
              </a:tr>
              <a:tr h="968200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E.2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Kinderrechte, Kinderbürgermeister, mit dem Kinderbüro Land STMK( in der Sommerkinderbetreuung integriertes Angebot, VS)</a:t>
                      </a:r>
                      <a:endParaRPr lang="de-AT" sz="16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0041361"/>
                  </a:ext>
                </a:extLst>
              </a:tr>
              <a:tr h="52943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E.3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Kummerbriefkasten und psycholog Betreuung bekanntmachen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0174359"/>
                  </a:ext>
                </a:extLst>
              </a:tr>
              <a:tr h="45368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E.4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Familienwandertag (Eröffnung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r>
                        <a:rPr lang="de-DE" sz="1600" dirty="0">
                          <a:effectLst/>
                        </a:rPr>
                        <a:t> Projekt)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83446365"/>
                  </a:ext>
                </a:extLst>
              </a:tr>
              <a:tr h="475319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E.5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Abenteuer-Spielplatz (in </a:t>
                      </a:r>
                      <a:r>
                        <a:rPr lang="de-DE" sz="1600" dirty="0" err="1">
                          <a:solidFill>
                            <a:srgbClr val="00B0F0"/>
                          </a:solidFill>
                          <a:effectLst/>
                        </a:rPr>
                        <a:t>öffentl</a:t>
                      </a:r>
                      <a:r>
                        <a:rPr lang="de-DE" sz="1600" dirty="0">
                          <a:solidFill>
                            <a:srgbClr val="00B0F0"/>
                          </a:solidFill>
                          <a:effectLst/>
                        </a:rPr>
                        <a:t> Spielplatz integriert)</a:t>
                      </a:r>
                      <a:endParaRPr lang="de-AT" sz="1600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07223310"/>
                  </a:ext>
                </a:extLst>
              </a:tr>
              <a:tr h="45368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E.6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Weg im Bach (in Projekt </a:t>
                      </a:r>
                      <a:r>
                        <a:rPr lang="de-DE" sz="16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Zachgraben</a:t>
                      </a:r>
                      <a:r>
                        <a:rPr lang="de-DE" sz="16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integriert)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9338450"/>
                  </a:ext>
                </a:extLst>
              </a:tr>
            </a:tbl>
          </a:graphicData>
        </a:graphic>
      </p:graphicFrame>
      <p:pic>
        <p:nvPicPr>
          <p:cNvPr id="5" name="Grafik 4" descr="Handschlag">
            <a:extLst>
              <a:ext uri="{FF2B5EF4-FFF2-40B4-BE49-F238E27FC236}">
                <a16:creationId xmlns:a16="http://schemas.microsoft.com/office/drawing/2014/main" id="{215CAFBF-8088-453D-BA9A-B55DB185B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400" y="4725144"/>
            <a:ext cx="914400" cy="914400"/>
          </a:xfrm>
          <a:prstGeom prst="rect">
            <a:avLst/>
          </a:prstGeom>
        </p:spPr>
      </p:pic>
      <p:pic>
        <p:nvPicPr>
          <p:cNvPr id="6" name="Grafik 5" descr="Handschlag">
            <a:extLst>
              <a:ext uri="{FF2B5EF4-FFF2-40B4-BE49-F238E27FC236}">
                <a16:creationId xmlns:a16="http://schemas.microsoft.com/office/drawing/2014/main" id="{F3EDFFB1-F235-4AE7-A800-B21BA5511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256" y="2514600"/>
            <a:ext cx="914400" cy="914400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D680B2D-9ABC-42A2-BD65-D3A613DB6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79118"/>
              </p:ext>
            </p:extLst>
          </p:nvPr>
        </p:nvGraphicFramePr>
        <p:xfrm>
          <a:off x="995874" y="5593184"/>
          <a:ext cx="5622925" cy="64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327">
                  <a:extLst>
                    <a:ext uri="{9D8B030D-6E8A-4147-A177-3AD203B41FA5}">
                      <a16:colId xmlns:a16="http://schemas.microsoft.com/office/drawing/2014/main" val="1526004012"/>
                    </a:ext>
                  </a:extLst>
                </a:gridCol>
                <a:gridCol w="5024598">
                  <a:extLst>
                    <a:ext uri="{9D8B030D-6E8A-4147-A177-3AD203B41FA5}">
                      <a16:colId xmlns:a16="http://schemas.microsoft.com/office/drawing/2014/main" val="2510313302"/>
                    </a:ext>
                  </a:extLst>
                </a:gridCol>
              </a:tblGrid>
              <a:tr h="45368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dirty="0">
                          <a:effectLst/>
                        </a:rPr>
                        <a:t>E.7</a:t>
                      </a:r>
                      <a:endParaRPr lang="de-AT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 Streuobstgarten für SchülerInnen und Familien (Obstgarten und woher kommt der Apfe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l?)    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Punkte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6599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68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649288" y="3646488"/>
            <a:ext cx="0" cy="3211512"/>
          </a:xfrm>
          <a:prstGeom prst="line">
            <a:avLst/>
          </a:prstGeom>
          <a:noFill/>
          <a:ln w="19050">
            <a:solidFill>
              <a:srgbClr val="F99D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7584" y="3356992"/>
            <a:ext cx="7632847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600" dirty="0">
                <a:latin typeface="Helvetica 45 Light" pitchFamily="34" charset="0"/>
              </a:rPr>
              <a:t>Familienfreundliche Gemeinde </a:t>
            </a:r>
            <a:r>
              <a:rPr lang="de-DE" altLang="de-DE" sz="2600" dirty="0" err="1">
                <a:latin typeface="Helvetica 45 Light" pitchFamily="34" charset="0"/>
              </a:rPr>
              <a:t>St.Stefan</a:t>
            </a:r>
            <a:endParaRPr lang="de-DE" altLang="de-DE" sz="2600" dirty="0">
              <a:latin typeface="Helvetica 45 Light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2600" dirty="0">
                <a:latin typeface="Helvetica 45 Light" pitchFamily="34" charset="0"/>
              </a:rPr>
              <a:t>Soll-Workshop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938213" y="5053806"/>
            <a:ext cx="51847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Helvetica 45 Light" pitchFamily="34" charset="0"/>
              </a:rPr>
              <a:t>19.06.2018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Helvetica 45 Light" pitchFamily="34" charset="0"/>
              </a:rPr>
              <a:t>Mag. Erika Krenn-Neuwirth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00493"/>
            <a:ext cx="9144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de-DE" altLang="de-DE" sz="2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268760"/>
            <a:ext cx="366712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5168F-ACC8-458F-9B53-E62F57A4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F: In Ausbildung Stehende/r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4F40815-8423-467B-9BAB-FA8C3C0CB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977424"/>
              </p:ext>
            </p:extLst>
          </p:nvPr>
        </p:nvGraphicFramePr>
        <p:xfrm>
          <a:off x="1259632" y="2204864"/>
          <a:ext cx="7416824" cy="4286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710">
                  <a:extLst>
                    <a:ext uri="{9D8B030D-6E8A-4147-A177-3AD203B41FA5}">
                      <a16:colId xmlns:a16="http://schemas.microsoft.com/office/drawing/2014/main" val="1386315835"/>
                    </a:ext>
                  </a:extLst>
                </a:gridCol>
                <a:gridCol w="6788114">
                  <a:extLst>
                    <a:ext uri="{9D8B030D-6E8A-4147-A177-3AD203B41FA5}">
                      <a16:colId xmlns:a16="http://schemas.microsoft.com/office/drawing/2014/main" val="3105572884"/>
                    </a:ext>
                  </a:extLst>
                </a:gridCol>
              </a:tblGrid>
              <a:tr h="808692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F.1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Jugend-Raum im Freien als neuer Treffpunkt für  Jugendliche am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Skaterplatz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: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Pavillion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 oder Carport, feste unverrückbare Bänke und Tisch bei der Sportanlage (einsehbarer, klarer Raum am Gelände, markiert) als Zusatzangebot (hoher Grad an  Vereinsorganisation bei Jugendlichen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zB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. LJ, Musikverein, Sportvereine, etc.) auch für Phase E geeignet</a:t>
                      </a:r>
                    </a:p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Bedarf für Jugendraum klären, Spielregelkatalog, Verantwortungsklärung – Einbindung beim Aufbau und Gestaltung            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4 Punkte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2386303"/>
                  </a:ext>
                </a:extLst>
              </a:tr>
              <a:tr h="378940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F.2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Punkte für gute Taten/ St.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Stefaner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 Sozialpunkte: Katalog für Hilfe in St. Stefan durch Jugendliche: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zB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. Einkaufsservice für Gehbehinderte, Spazierengehen, Vorlesen,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Beteiligungng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 an Kreativtagen als Unterstützerin, Deutschkonversation für Asylwerbende / Migranten soziale Aktivitäten / Begünstigungen für Jugendliche wie Prämierung der besten 3, Rabatte, Vergünstigungen, teilnahmen an bestimmten Wunschveranstaltungen, Konzertkarten etc. 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14 Punkte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2353978"/>
                  </a:ext>
                </a:extLst>
              </a:tr>
              <a:tr h="808692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F.3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Vernetzung der Informationen zu Jobangeboten,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Jobdatings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, Ausbildungsmöglichkeiten, Praktika, Schnupperlehren auf </a:t>
                      </a:r>
                      <a:r>
                        <a:rPr lang="de-DE" sz="1600" dirty="0" err="1">
                          <a:solidFill>
                            <a:srgbClr val="0070C0"/>
                          </a:solidFill>
                          <a:effectLst/>
                        </a:rPr>
                        <a:t>Gemeindebene</a:t>
                      </a:r>
                      <a:r>
                        <a:rPr lang="de-DE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1 Punkt</a:t>
                      </a:r>
                      <a:endParaRPr lang="de-AT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4627183"/>
                  </a:ext>
                </a:extLst>
              </a:tr>
              <a:tr h="378940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F.4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</a:rPr>
                        <a:t>Motorikpark</a:t>
                      </a:r>
                      <a:r>
                        <a:rPr lang="de-DE" sz="1600" dirty="0">
                          <a:effectLst/>
                        </a:rPr>
                        <a:t> in das Projekt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r>
                        <a:rPr lang="de-DE" sz="1600" dirty="0">
                          <a:effectLst/>
                        </a:rPr>
                        <a:t> integriert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7128300"/>
                  </a:ext>
                </a:extLst>
              </a:tr>
            </a:tbl>
          </a:graphicData>
        </a:graphic>
      </p:graphicFrame>
      <p:pic>
        <p:nvPicPr>
          <p:cNvPr id="5" name="Grafik 4" descr="Handschlag">
            <a:extLst>
              <a:ext uri="{FF2B5EF4-FFF2-40B4-BE49-F238E27FC236}">
                <a16:creationId xmlns:a16="http://schemas.microsoft.com/office/drawing/2014/main" id="{B7355C73-A31B-491B-8055-529F5ABC9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2200" y="58181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6D708-EDBA-4837-B69B-613B6B98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G: Nachelterliche Phase (ebenso für SeniorInnen)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873052D-B6B0-4F71-8DCE-0F3118227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936532"/>
              </p:ext>
            </p:extLst>
          </p:nvPr>
        </p:nvGraphicFramePr>
        <p:xfrm>
          <a:off x="1115616" y="2276873"/>
          <a:ext cx="6408712" cy="2279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254">
                  <a:extLst>
                    <a:ext uri="{9D8B030D-6E8A-4147-A177-3AD203B41FA5}">
                      <a16:colId xmlns:a16="http://schemas.microsoft.com/office/drawing/2014/main" val="3720169947"/>
                    </a:ext>
                  </a:extLst>
                </a:gridCol>
                <a:gridCol w="5865458">
                  <a:extLst>
                    <a:ext uri="{9D8B030D-6E8A-4147-A177-3AD203B41FA5}">
                      <a16:colId xmlns:a16="http://schemas.microsoft.com/office/drawing/2014/main" val="421691867"/>
                    </a:ext>
                  </a:extLst>
                </a:gridCol>
              </a:tblGrid>
              <a:tr h="92321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G.1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Vortragsserie zu Demenz und Pflegehilfen, Tabu für rechtzeitige Betreuung von Krankheitsfällen bearbeiten, Hilfe annehmen können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8095368"/>
                  </a:ext>
                </a:extLst>
              </a:tr>
              <a:tr h="92321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G.2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Einrichten einer Ansprechperson im Krisenfall bei der Pflegedrehscheibe, Gemeindebezogene Unterstützung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40430255"/>
                  </a:ext>
                </a:extLst>
              </a:tr>
              <a:tr h="432603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G.3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Tagesstätte bekannt machen, demenzfreundliche Gemeinde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0916798"/>
                  </a:ext>
                </a:extLst>
              </a:tr>
            </a:tbl>
          </a:graphicData>
        </a:graphic>
      </p:graphicFrame>
      <p:pic>
        <p:nvPicPr>
          <p:cNvPr id="5" name="Grafik 4" descr="Handschlag">
            <a:extLst>
              <a:ext uri="{FF2B5EF4-FFF2-40B4-BE49-F238E27FC236}">
                <a16:creationId xmlns:a16="http://schemas.microsoft.com/office/drawing/2014/main" id="{F11FAA58-C060-4B74-B3BA-795C634EF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8344" y="3140968"/>
            <a:ext cx="914400" cy="78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86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95C08-7F86-4A27-9ACB-6DCEC757D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Lebensphase H: Senior/innen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C3A8F684-F4EE-446A-A5CA-1288667D9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499431"/>
              </p:ext>
            </p:extLst>
          </p:nvPr>
        </p:nvGraphicFramePr>
        <p:xfrm>
          <a:off x="899592" y="2204864"/>
          <a:ext cx="7541840" cy="4125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307">
                  <a:extLst>
                    <a:ext uri="{9D8B030D-6E8A-4147-A177-3AD203B41FA5}">
                      <a16:colId xmlns:a16="http://schemas.microsoft.com/office/drawing/2014/main" val="151481143"/>
                    </a:ext>
                  </a:extLst>
                </a:gridCol>
                <a:gridCol w="6902533">
                  <a:extLst>
                    <a:ext uri="{9D8B030D-6E8A-4147-A177-3AD203B41FA5}">
                      <a16:colId xmlns:a16="http://schemas.microsoft.com/office/drawing/2014/main" val="2132894495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H.1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Generationenhaus/ Seniorentagesstelle / </a:t>
                      </a:r>
                      <a:r>
                        <a:rPr lang="de-DE" sz="1600" dirty="0" err="1">
                          <a:effectLst/>
                        </a:rPr>
                        <a:t>Bewußtseinsbildung</a:t>
                      </a:r>
                      <a:r>
                        <a:rPr lang="de-DE" sz="1600" dirty="0">
                          <a:effectLst/>
                        </a:rPr>
                        <a:t> und Thematisieren von Pflegemöglichkeiten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3762286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H.2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Pflegeschwerpunkt und Informationsvernetzung für Familien mit pflegebedürftigen Angehörigen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4796192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H.3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Barrierefreie Wanderwege zum Keltenkreis, Bankerlaufstellen in das (Projekt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r>
                        <a:rPr lang="de-DE" sz="1600" dirty="0">
                          <a:effectLst/>
                        </a:rPr>
                        <a:t> integriert)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735665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H.4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Informationsschwerpunkt Homepage, Facebook, Seniorenprogramm auf die Homepage übernehmen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1459653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H.5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Kooperation Demenzservicestelle, Beratung und Information für Angehörige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7391649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H.6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Pflegedrehscheibe: Förderberatung, umfassende Unterstützung für Angehörige von zu Pflegenden als Schwerpunkt der demenzfreundlichen Gemeinde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03776610"/>
                  </a:ext>
                </a:extLst>
              </a:tr>
            </a:tbl>
          </a:graphicData>
        </a:graphic>
      </p:graphicFrame>
      <p:pic>
        <p:nvPicPr>
          <p:cNvPr id="5" name="Grafik 4" descr="Handschlag">
            <a:extLst>
              <a:ext uri="{FF2B5EF4-FFF2-40B4-BE49-F238E27FC236}">
                <a16:creationId xmlns:a16="http://schemas.microsoft.com/office/drawing/2014/main" id="{8165D2F4-0684-450E-A825-39420C90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2320" y="6074684"/>
            <a:ext cx="914400" cy="78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05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2EABB-48A8-44C4-9BB9-AB6C7FD4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Phase I: Mensch mit besonderen Bedürfnissen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9358073-59E4-45E6-9BB2-65D05D640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08682"/>
              </p:ext>
            </p:extLst>
          </p:nvPr>
        </p:nvGraphicFramePr>
        <p:xfrm>
          <a:off x="1115616" y="2348881"/>
          <a:ext cx="6768752" cy="1883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774">
                  <a:extLst>
                    <a:ext uri="{9D8B030D-6E8A-4147-A177-3AD203B41FA5}">
                      <a16:colId xmlns:a16="http://schemas.microsoft.com/office/drawing/2014/main" val="2741167879"/>
                    </a:ext>
                  </a:extLst>
                </a:gridCol>
                <a:gridCol w="6194978">
                  <a:extLst>
                    <a:ext uri="{9D8B030D-6E8A-4147-A177-3AD203B41FA5}">
                      <a16:colId xmlns:a16="http://schemas.microsoft.com/office/drawing/2014/main" val="998479601"/>
                    </a:ext>
                  </a:extLst>
                </a:gridCol>
              </a:tblGrid>
              <a:tr h="627724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I.1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Barrierefreie Wanderwege zum Keltenkreis, Bankerlaufstellen ( in das Projekt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r>
                        <a:rPr lang="de-DE" sz="1600" dirty="0">
                          <a:effectLst/>
                        </a:rPr>
                        <a:t> integriert)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1316550"/>
                  </a:ext>
                </a:extLst>
              </a:tr>
              <a:tr h="627724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I.2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Informationsschwerpunkt Homepage, Facebook, Familienleitbild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8947592"/>
                  </a:ext>
                </a:extLst>
              </a:tr>
              <a:tr h="627724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I.3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Unterstützung der Eltern bei der Weiterführung einer Integrationsklasse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93225736"/>
                  </a:ext>
                </a:extLst>
              </a:tr>
            </a:tbl>
          </a:graphicData>
        </a:graphic>
      </p:graphicFrame>
      <p:pic>
        <p:nvPicPr>
          <p:cNvPr id="5" name="Grafik 4" descr="Handschlag">
            <a:extLst>
              <a:ext uri="{FF2B5EF4-FFF2-40B4-BE49-F238E27FC236}">
                <a16:creationId xmlns:a16="http://schemas.microsoft.com/office/drawing/2014/main" id="{10546F2D-04AA-4698-8AED-6D1D12695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8344" y="3140968"/>
            <a:ext cx="914400" cy="78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5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1EE26-59D6-4E42-B6A7-0578E15A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 Phase J: Generell für alle Lebensphasen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6C3B6E3-243E-4745-B88E-BFD99FA64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508169"/>
              </p:ext>
            </p:extLst>
          </p:nvPr>
        </p:nvGraphicFramePr>
        <p:xfrm>
          <a:off x="1043608" y="2420889"/>
          <a:ext cx="5569917" cy="2135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151">
                  <a:extLst>
                    <a:ext uri="{9D8B030D-6E8A-4147-A177-3AD203B41FA5}">
                      <a16:colId xmlns:a16="http://schemas.microsoft.com/office/drawing/2014/main" val="422497507"/>
                    </a:ext>
                  </a:extLst>
                </a:gridCol>
                <a:gridCol w="5097766">
                  <a:extLst>
                    <a:ext uri="{9D8B030D-6E8A-4147-A177-3AD203B41FA5}">
                      <a16:colId xmlns:a16="http://schemas.microsoft.com/office/drawing/2014/main" val="2814393609"/>
                    </a:ext>
                  </a:extLst>
                </a:gridCol>
              </a:tblGrid>
              <a:tr h="71167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J.1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Verkehrsberuhigung </a:t>
                      </a:r>
                      <a:r>
                        <a:rPr lang="de-DE" sz="1600" dirty="0" err="1">
                          <a:effectLst/>
                        </a:rPr>
                        <a:t>Stainzenhof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99258150"/>
                  </a:ext>
                </a:extLst>
              </a:tr>
              <a:tr h="71167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J.2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</a:rPr>
                        <a:t>Wanderwege siehe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12932957"/>
                  </a:ext>
                </a:extLst>
              </a:tr>
              <a:tr h="711671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>
                          <a:effectLst/>
                        </a:rPr>
                        <a:t>J.3</a:t>
                      </a:r>
                      <a:endParaRPr lang="de-AT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 err="1">
                          <a:effectLst/>
                        </a:rPr>
                        <a:t>Motorikpark</a:t>
                      </a:r>
                      <a:r>
                        <a:rPr lang="de-DE" sz="1600" dirty="0">
                          <a:effectLst/>
                        </a:rPr>
                        <a:t> siehe </a:t>
                      </a:r>
                      <a:r>
                        <a:rPr lang="de-DE" sz="1600" dirty="0" err="1">
                          <a:effectLst/>
                        </a:rPr>
                        <a:t>Zachgraben</a:t>
                      </a:r>
                      <a:endParaRPr lang="de-AT" sz="16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88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930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Aufgabenstellung: Dauer  30 Minuten je Runde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0" y="2133600"/>
            <a:ext cx="6792416" cy="42672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Diskutieren Sie entlang der Lebensphasen die </a:t>
            </a:r>
            <a:r>
              <a:rPr lang="de-DE" dirty="0" err="1"/>
              <a:t>Massnahmenvorschläge</a:t>
            </a:r>
            <a:endParaRPr lang="de-DE" dirty="0"/>
          </a:p>
          <a:p>
            <a:r>
              <a:rPr lang="de-DE" dirty="0"/>
              <a:t>Gibt es noch zusätzlichen Bedarf/ </a:t>
            </a:r>
            <a:r>
              <a:rPr lang="de-DE" dirty="0" err="1"/>
              <a:t>Massnahmen</a:t>
            </a:r>
            <a:r>
              <a:rPr lang="de-DE" dirty="0"/>
              <a:t> in dieser Lebensphase? Was kann das sein?</a:t>
            </a:r>
          </a:p>
          <a:p>
            <a:r>
              <a:rPr lang="de-DE" dirty="0"/>
              <a:t>Bitte Dokumentieren Sie Ihre Vorschläge auf Kärtchen</a:t>
            </a:r>
          </a:p>
          <a:p>
            <a:pPr marL="0" indent="0">
              <a:buNone/>
            </a:pPr>
            <a:r>
              <a:rPr lang="de-DE" dirty="0"/>
              <a:t>Nach 30 Minuten: Wechsel der Kleingruppe in eine neue interessante Lebensphase</a:t>
            </a:r>
          </a:p>
          <a:p>
            <a:pPr marL="0" indent="0">
              <a:buNone/>
            </a:pPr>
            <a:r>
              <a:rPr lang="de-DE" dirty="0"/>
              <a:t>Abschluss: die </a:t>
            </a:r>
            <a:r>
              <a:rPr lang="de-DE" dirty="0" err="1"/>
              <a:t>TischbetreuerInnen</a:t>
            </a:r>
            <a:r>
              <a:rPr lang="de-DE" dirty="0"/>
              <a:t> präsentieren die Vorschläge vor dem Plenum in Kurzfassung, je Tisch 6 Minuten max. (30 min gesamt)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7182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E112B-D654-4CAD-9CCF-E228A0CF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Bewerten Sie Ihre 3 wichtigsten </a:t>
            </a:r>
            <a:r>
              <a:rPr lang="de-AT" dirty="0" err="1"/>
              <a:t>Massnahmen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CD1FCF-89F5-431C-BAA1-577BD230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3 Punkte für das wichtigste Projekt/</a:t>
            </a:r>
            <a:r>
              <a:rPr lang="de-AT" dirty="0" err="1"/>
              <a:t>Masssnahme</a:t>
            </a:r>
            <a:endParaRPr lang="de-AT" dirty="0"/>
          </a:p>
          <a:p>
            <a:r>
              <a:rPr lang="de-AT" dirty="0"/>
              <a:t>2 Punkte für das zweitwichtigste</a:t>
            </a:r>
          </a:p>
          <a:p>
            <a:r>
              <a:rPr lang="de-AT" dirty="0"/>
              <a:t>1 Punkt für das weniger wichtige Projekt</a:t>
            </a:r>
          </a:p>
          <a:p>
            <a:endParaRPr lang="de-AT" dirty="0"/>
          </a:p>
          <a:p>
            <a:r>
              <a:rPr lang="de-AT" dirty="0"/>
              <a:t>Die Rangfolge hilft dem Projektteam Schwerpunkte vorzuschlagen und für den Gemeinderat aufzubereiten.</a:t>
            </a:r>
          </a:p>
        </p:txBody>
      </p:sp>
    </p:spTree>
    <p:extLst>
      <p:ext uri="{BB962C8B-B14F-4D97-AF65-F5344CB8AC3E}">
        <p14:creationId xmlns:p14="http://schemas.microsoft.com/office/powerpoint/2010/main" val="3064505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9A104-9961-4B67-9103-D3ADE65C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Istangebote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7B162A-426E-422B-A26C-1D8ACD88D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0395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Istangebote</a:t>
            </a:r>
            <a:r>
              <a:rPr lang="de-DE" dirty="0"/>
              <a:t>: Schwangerschaft, Geburt,  0-3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1800" dirty="0"/>
              <a:t>Informationen, Elternbildung</a:t>
            </a:r>
          </a:p>
          <a:p>
            <a:pPr lvl="0"/>
            <a:r>
              <a:rPr lang="de-DE" sz="1800" dirty="0"/>
              <a:t>Mütterberatung</a:t>
            </a:r>
          </a:p>
          <a:p>
            <a:pPr lvl="0"/>
            <a:r>
              <a:rPr lang="de-DE" sz="1800" dirty="0"/>
              <a:t>Elternkind treffen, </a:t>
            </a:r>
            <a:r>
              <a:rPr lang="de-DE" sz="1800" dirty="0" err="1"/>
              <a:t>Zwergerltreff</a:t>
            </a:r>
            <a:endParaRPr lang="de-DE" sz="1800" dirty="0"/>
          </a:p>
          <a:p>
            <a:pPr lvl="0"/>
            <a:r>
              <a:rPr lang="de-DE" sz="1800" dirty="0"/>
              <a:t>Buch Starttasche</a:t>
            </a:r>
          </a:p>
          <a:p>
            <a:pPr lvl="0"/>
            <a:r>
              <a:rPr lang="de-DE" sz="1800" dirty="0"/>
              <a:t>Kinderkrippe</a:t>
            </a:r>
          </a:p>
          <a:p>
            <a:pPr lvl="0"/>
            <a:r>
              <a:rPr lang="de-DE" sz="1800" dirty="0"/>
              <a:t>Wiedereinstiegskurse für Mütter</a:t>
            </a:r>
          </a:p>
          <a:p>
            <a:pPr lvl="0"/>
            <a:r>
              <a:rPr lang="de-DE" sz="1800" dirty="0"/>
              <a:t>finanzielle Zuwendung Neugeborenen, </a:t>
            </a:r>
          </a:p>
          <a:p>
            <a:pPr lvl="0"/>
            <a:r>
              <a:rPr lang="de-DE" sz="1800" dirty="0"/>
              <a:t>Baby Willkommens Box/ Eltern Kind Box, im Kindergarten, mit Dechant begrüßen</a:t>
            </a:r>
          </a:p>
          <a:p>
            <a:pPr lvl="0"/>
            <a:r>
              <a:rPr lang="de-DE" sz="1800" dirty="0"/>
              <a:t>Gesunde Gemeinde </a:t>
            </a:r>
          </a:p>
          <a:p>
            <a:pPr lvl="0"/>
            <a:r>
              <a:rPr lang="de-DE" sz="1800" dirty="0"/>
              <a:t>Ernährungsberatung</a:t>
            </a:r>
          </a:p>
          <a:p>
            <a:pPr lvl="0"/>
            <a:r>
              <a:rPr lang="de-DE" sz="1800" dirty="0" err="1"/>
              <a:t>Babyfit</a:t>
            </a:r>
            <a:r>
              <a:rPr lang="de-DE" sz="1800" dirty="0"/>
              <a:t> Kurs des JRK</a:t>
            </a:r>
          </a:p>
          <a:p>
            <a:pPr lvl="0"/>
            <a:r>
              <a:rPr lang="de-DE" sz="1800" dirty="0"/>
              <a:t>Müllsäcke f. Windeln, Windelgutschein </a:t>
            </a:r>
            <a:r>
              <a:rPr lang="de-DE" sz="1800" dirty="0" err="1"/>
              <a:t>Popolino</a:t>
            </a:r>
            <a:endParaRPr lang="de-DE" sz="1800" dirty="0"/>
          </a:p>
          <a:p>
            <a:pPr lvl="0"/>
            <a:r>
              <a:rPr lang="de-DE" sz="1800" dirty="0"/>
              <a:t>Kinderwagengerechte </a:t>
            </a:r>
            <a:r>
              <a:rPr lang="de-DE" sz="1800" dirty="0" err="1"/>
              <a:t>öff</a:t>
            </a:r>
            <a:r>
              <a:rPr lang="de-DE" sz="1800" dirty="0"/>
              <a:t>. Gebäude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7345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7E5F4-5724-42A7-A0F9-70C38D8D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Istangebote</a:t>
            </a:r>
            <a:r>
              <a:rPr lang="de-AT" dirty="0"/>
              <a:t>: 3-6 Jahre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BADEEB-5544-44BC-B44F-BCD2383C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srgbClr val="000000"/>
                </a:solidFill>
              </a:rPr>
              <a:t>4 Kindergartengruppen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Kindertheater, Kasperl, 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Mezzanintheater</a:t>
            </a:r>
          </a:p>
          <a:p>
            <a:pPr lvl="0"/>
            <a:r>
              <a:rPr lang="de-DE" dirty="0">
                <a:solidFill>
                  <a:srgbClr val="000000"/>
                </a:solidFill>
              </a:rPr>
              <a:t>4 KG mit  Spielplätzen</a:t>
            </a:r>
          </a:p>
          <a:p>
            <a:pPr lvl="0"/>
            <a:r>
              <a:rPr lang="de-DE" dirty="0"/>
              <a:t>Baby-Kindersachen Flohmarkt der Pfarre</a:t>
            </a:r>
          </a:p>
          <a:p>
            <a:pPr lvl="0"/>
            <a:r>
              <a:rPr lang="de-DE" dirty="0"/>
              <a:t>Streuobst-Leader, RIBES</a:t>
            </a:r>
          </a:p>
          <a:p>
            <a:pPr lvl="0"/>
            <a:r>
              <a:rPr lang="de-DE" dirty="0"/>
              <a:t>Musikschule: Frühförderung ?</a:t>
            </a:r>
          </a:p>
          <a:p>
            <a:pPr lvl="0"/>
            <a:r>
              <a:rPr lang="de-DE" dirty="0"/>
              <a:t>Hl Abend-Kinderprogramm im </a:t>
            </a:r>
            <a:r>
              <a:rPr lang="de-DE" dirty="0" err="1"/>
              <a:t>Stieglerhaus</a:t>
            </a:r>
            <a:r>
              <a:rPr lang="de-DE" dirty="0"/>
              <a:t>, </a:t>
            </a:r>
            <a:r>
              <a:rPr lang="de-DE" dirty="0" err="1"/>
              <a:t>Silversterprogramm</a:t>
            </a:r>
            <a:endParaRPr lang="de-DE" dirty="0"/>
          </a:p>
          <a:p>
            <a:pPr lvl="0"/>
            <a:r>
              <a:rPr lang="de-DE" dirty="0"/>
              <a:t>Förderung Schwimmkurs</a:t>
            </a:r>
          </a:p>
          <a:p>
            <a:pPr lvl="0"/>
            <a:r>
              <a:rPr lang="de-DE" dirty="0"/>
              <a:t>Förderung Erlebnissportwoche</a:t>
            </a:r>
          </a:p>
          <a:p>
            <a:pPr lvl="0"/>
            <a:r>
              <a:rPr lang="de-DE" dirty="0"/>
              <a:t>Kindergartenbus, gefördert</a:t>
            </a:r>
          </a:p>
          <a:p>
            <a:pPr lvl="0"/>
            <a:r>
              <a:rPr lang="de-DE" dirty="0"/>
              <a:t>Kinderlauftreff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038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Begrüßung</a:t>
            </a:r>
          </a:p>
          <a:p>
            <a:r>
              <a:rPr lang="de-DE" dirty="0"/>
              <a:t>Überblick familienfreundliche Gemeinde</a:t>
            </a:r>
          </a:p>
          <a:p>
            <a:r>
              <a:rPr lang="de-DE" dirty="0" err="1"/>
              <a:t>Massnahmenvorschläge</a:t>
            </a:r>
            <a:endParaRPr lang="de-DE" dirty="0"/>
          </a:p>
          <a:p>
            <a:r>
              <a:rPr lang="de-DE" dirty="0"/>
              <a:t>weitere Ideen</a:t>
            </a:r>
          </a:p>
          <a:p>
            <a:r>
              <a:rPr lang="de-DE" dirty="0" err="1"/>
              <a:t>Massnahmenplan</a:t>
            </a:r>
            <a:r>
              <a:rPr lang="de-DE" dirty="0"/>
              <a:t> und Zielvereinbarung</a:t>
            </a:r>
          </a:p>
          <a:p>
            <a:r>
              <a:rPr lang="de-DE" dirty="0"/>
              <a:t>Prioritäten setzen (Bewerten)</a:t>
            </a:r>
          </a:p>
          <a:p>
            <a:r>
              <a:rPr lang="de-DE" dirty="0"/>
              <a:t>Nächste Schritte:</a:t>
            </a:r>
          </a:p>
          <a:p>
            <a:pPr lvl="2"/>
            <a:r>
              <a:rPr lang="de-DE" dirty="0"/>
              <a:t>Dokumentation</a:t>
            </a:r>
          </a:p>
          <a:p>
            <a:pPr lvl="2"/>
            <a:r>
              <a:rPr lang="de-DE" dirty="0"/>
              <a:t>Gemeinderatsbeschluss</a:t>
            </a:r>
          </a:p>
          <a:p>
            <a:pPr lvl="2"/>
            <a:r>
              <a:rPr lang="de-DE" dirty="0"/>
              <a:t>Begutachtung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1182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75509-326B-45BE-B0F1-EA0E0A87D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Istangebote</a:t>
            </a:r>
            <a:r>
              <a:rPr lang="de-AT" dirty="0"/>
              <a:t> : 6-14</a:t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A9C078-0634-44C2-AF63-DEEE9EB70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133600"/>
            <a:ext cx="7224464" cy="4267200"/>
          </a:xfrm>
        </p:spPr>
        <p:txBody>
          <a:bodyPr/>
          <a:lstStyle/>
          <a:p>
            <a:pPr lvl="0"/>
            <a:r>
              <a:rPr lang="de-DE" sz="1800" dirty="0">
                <a:solidFill>
                  <a:srgbClr val="000000"/>
                </a:solidFill>
              </a:rPr>
              <a:t>Kindertheater, Kasperl, Mezzanintheater</a:t>
            </a:r>
          </a:p>
          <a:p>
            <a:pPr lvl="0"/>
            <a:r>
              <a:rPr lang="de-DE" sz="1800" dirty="0"/>
              <a:t>Beachvolleyballplatz</a:t>
            </a:r>
          </a:p>
          <a:p>
            <a:pPr lvl="0"/>
            <a:r>
              <a:rPr lang="de-DE" sz="1800" dirty="0"/>
              <a:t>Streuobst-Leader, RIBES</a:t>
            </a:r>
          </a:p>
          <a:p>
            <a:pPr lvl="0"/>
            <a:r>
              <a:rPr lang="de-DE" sz="1800" dirty="0"/>
              <a:t>Schulsanierung, Förderung Schulveranstaltungen mit € 50.-</a:t>
            </a:r>
          </a:p>
          <a:p>
            <a:pPr lvl="0"/>
            <a:r>
              <a:rPr lang="de-DE" sz="1800" dirty="0"/>
              <a:t>viele Vereine: Fußball. Tischtennis, Tennis, Sport, Karate </a:t>
            </a:r>
            <a:r>
              <a:rPr lang="de-DE" sz="1800" dirty="0" err="1"/>
              <a:t>EMsieger</a:t>
            </a:r>
            <a:endParaRPr lang="de-DE" sz="1800" dirty="0"/>
          </a:p>
          <a:p>
            <a:pPr lvl="0"/>
            <a:r>
              <a:rPr lang="de-DE" sz="1800" dirty="0"/>
              <a:t>Musikschule, Orchester</a:t>
            </a:r>
          </a:p>
          <a:p>
            <a:pPr lvl="0"/>
            <a:r>
              <a:rPr lang="de-DE" sz="1800" dirty="0"/>
              <a:t>Lernunterstützung Sprache f. Kinder </a:t>
            </a:r>
            <a:r>
              <a:rPr lang="de-DE" sz="1800" dirty="0" err="1"/>
              <a:t>v.Asylwerbern</a:t>
            </a:r>
            <a:endParaRPr lang="de-DE" sz="1800" dirty="0"/>
          </a:p>
          <a:p>
            <a:pPr lvl="0"/>
            <a:r>
              <a:rPr lang="de-DE" sz="1800" dirty="0"/>
              <a:t>Nachmittagsbetreuung</a:t>
            </a:r>
          </a:p>
          <a:p>
            <a:pPr lvl="0"/>
            <a:r>
              <a:rPr lang="de-DE" sz="1800" dirty="0"/>
              <a:t>Kurse zur Partizipation in der schule (welche)</a:t>
            </a:r>
          </a:p>
          <a:p>
            <a:pPr lvl="0"/>
            <a:r>
              <a:rPr lang="de-DE" sz="1800" dirty="0"/>
              <a:t>Skitag</a:t>
            </a:r>
          </a:p>
          <a:p>
            <a:pPr lvl="0"/>
            <a:r>
              <a:rPr lang="de-DE" sz="1800" dirty="0"/>
              <a:t>Gesunde Jause</a:t>
            </a:r>
          </a:p>
          <a:p>
            <a:r>
              <a:rPr lang="de-DE" sz="1800" dirty="0"/>
              <a:t>Silvesterlauf</a:t>
            </a:r>
          </a:p>
          <a:p>
            <a:r>
              <a:rPr lang="de-DE" sz="1800" dirty="0"/>
              <a:t>Sicherer Schulweg im Rahmen der europäischen Mobilitätswoche</a:t>
            </a:r>
          </a:p>
          <a:p>
            <a:pPr lvl="0"/>
            <a:endParaRPr lang="de-DE" sz="18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3337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6B2F3-DC65-4E4F-B2AB-D25C1894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Angebote Jugendliche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CA8757-9113-4287-B5CB-24609E6D5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Jugendtaxi Card bis 22 Jahre</a:t>
            </a:r>
          </a:p>
          <a:p>
            <a:r>
              <a:rPr lang="de-DE" dirty="0"/>
              <a:t>Schulsanierung für 2018/2019 incl. Mehrzweckhalle für </a:t>
            </a:r>
            <a:r>
              <a:rPr lang="de-DE" dirty="0" err="1"/>
              <a:t>Veranst</a:t>
            </a:r>
            <a:r>
              <a:rPr lang="de-DE" dirty="0"/>
              <a:t>. </a:t>
            </a:r>
          </a:p>
          <a:p>
            <a:r>
              <a:rPr lang="de-DE" dirty="0"/>
              <a:t>Musikverein, Jugendmusikkapelle, </a:t>
            </a:r>
          </a:p>
          <a:p>
            <a:r>
              <a:rPr lang="de-DE" dirty="0"/>
              <a:t>Jugendreferenten: Tennisverein, Sportverein, Karate, </a:t>
            </a:r>
          </a:p>
          <a:p>
            <a:r>
              <a:rPr lang="de-DE" dirty="0"/>
              <a:t>Musik, Orchester</a:t>
            </a:r>
          </a:p>
          <a:p>
            <a:r>
              <a:rPr lang="de-DE" dirty="0"/>
              <a:t>JRK</a:t>
            </a:r>
          </a:p>
          <a:p>
            <a:r>
              <a:rPr lang="de-DE" dirty="0"/>
              <a:t>3 Jugendfeuerwehren</a:t>
            </a:r>
          </a:p>
          <a:p>
            <a:r>
              <a:rPr lang="de-DE" dirty="0"/>
              <a:t>Freizeitangebote ( Eislaufen-Schwimmen)</a:t>
            </a:r>
          </a:p>
          <a:p>
            <a:r>
              <a:rPr lang="de-DE" dirty="0"/>
              <a:t>Lehrstellenförderung</a:t>
            </a:r>
          </a:p>
          <a:p>
            <a:r>
              <a:rPr lang="de-DE" dirty="0"/>
              <a:t>Skitag der Gemeinde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3558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99689-DE3D-4B4A-91C1-184B163D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SeniorInnen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5B3FD-203E-4579-8FBE-FD31892BE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800" dirty="0"/>
              <a:t>Generationenhaus</a:t>
            </a:r>
          </a:p>
          <a:p>
            <a:r>
              <a:rPr lang="de-AT" sz="1800" dirty="0"/>
              <a:t>Tagesstätte:</a:t>
            </a:r>
            <a:r>
              <a:rPr lang="de-DE" sz="1800" dirty="0"/>
              <a:t> Seniorentagesbetreuung,</a:t>
            </a:r>
            <a:endParaRPr lang="de-AT" sz="1800" dirty="0"/>
          </a:p>
          <a:p>
            <a:r>
              <a:rPr lang="de-AT" sz="1800" dirty="0"/>
              <a:t>Betreutes Wohnheim</a:t>
            </a:r>
          </a:p>
          <a:p>
            <a:r>
              <a:rPr lang="de-DE" sz="1800" dirty="0"/>
              <a:t>Pflegehilfen, mobile Dienste, </a:t>
            </a:r>
          </a:p>
          <a:p>
            <a:r>
              <a:rPr lang="de-DE" sz="1800" dirty="0" err="1"/>
              <a:t>Betreubares</a:t>
            </a:r>
            <a:r>
              <a:rPr lang="de-DE" sz="1800" dirty="0"/>
              <a:t> Wohnen- Thematisieren von Pflege mit Unterstützung,</a:t>
            </a:r>
          </a:p>
          <a:p>
            <a:r>
              <a:rPr lang="de-AT" sz="1800" dirty="0"/>
              <a:t>Demenzfreundliche Gemeinde</a:t>
            </a:r>
          </a:p>
          <a:p>
            <a:r>
              <a:rPr lang="de-DE" sz="1800" dirty="0"/>
              <a:t>Seniorentaxi, </a:t>
            </a:r>
          </a:p>
          <a:p>
            <a:r>
              <a:rPr lang="de-DE" sz="1800" dirty="0"/>
              <a:t>Gemeindeball, </a:t>
            </a:r>
            <a:endParaRPr lang="de-AT" sz="1800" dirty="0"/>
          </a:p>
          <a:p>
            <a:r>
              <a:rPr lang="de-AT" sz="1800" dirty="0" err="1"/>
              <a:t>Genussschilchern</a:t>
            </a:r>
            <a:r>
              <a:rPr lang="de-AT" sz="1800" dirty="0"/>
              <a:t>, </a:t>
            </a:r>
            <a:r>
              <a:rPr lang="de-AT" sz="1800" dirty="0" err="1"/>
              <a:t>Gebeitesweinverkostungen</a:t>
            </a:r>
            <a:endParaRPr lang="de-AT" sz="1800" dirty="0"/>
          </a:p>
          <a:p>
            <a:r>
              <a:rPr lang="de-AT" sz="1800" dirty="0"/>
              <a:t>Wanderungen</a:t>
            </a:r>
          </a:p>
          <a:p>
            <a:r>
              <a:rPr lang="de-AT" sz="1800" dirty="0"/>
              <a:t>Seniorenbund</a:t>
            </a:r>
          </a:p>
          <a:p>
            <a:r>
              <a:rPr lang="de-AT" sz="1800" dirty="0"/>
              <a:t>Kultur im </a:t>
            </a:r>
            <a:r>
              <a:rPr lang="de-AT" sz="1800" dirty="0" err="1"/>
              <a:t>Stieglerhaus</a:t>
            </a:r>
            <a:endParaRPr lang="de-AT" sz="1800" dirty="0"/>
          </a:p>
          <a:p>
            <a:r>
              <a:rPr lang="de-AT" sz="1800" dirty="0"/>
              <a:t>Wanderrouten, Spazierwege, Themenwege</a:t>
            </a:r>
          </a:p>
        </p:txBody>
      </p:sp>
    </p:spTree>
    <p:extLst>
      <p:ext uri="{BB962C8B-B14F-4D97-AF65-F5344CB8AC3E}">
        <p14:creationId xmlns:p14="http://schemas.microsoft.com/office/powerpoint/2010/main" val="989638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Sonstige Angebote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Erstklassige professionelle Homepage</a:t>
            </a:r>
          </a:p>
          <a:p>
            <a:r>
              <a:rPr lang="de-DE" dirty="0"/>
              <a:t>45 sehr aktive  Vereine</a:t>
            </a:r>
          </a:p>
          <a:p>
            <a:r>
              <a:rPr lang="de-DE" dirty="0"/>
              <a:t>Gaststätten /</a:t>
            </a:r>
            <a:r>
              <a:rPr lang="de-DE" dirty="0" err="1"/>
              <a:t>Kulinarikangebote</a:t>
            </a:r>
            <a:endParaRPr lang="de-DE" dirty="0"/>
          </a:p>
          <a:p>
            <a:r>
              <a:rPr lang="de-DE" dirty="0"/>
              <a:t>Kunst am Hauptplatz: Ausstellungsmöglichkeit</a:t>
            </a:r>
          </a:p>
          <a:p>
            <a:r>
              <a:rPr lang="de-DE" dirty="0">
                <a:solidFill>
                  <a:srgbClr val="000000"/>
                </a:solidFill>
              </a:rPr>
              <a:t>Familienfreundliche Wohn-Bautätigkeit</a:t>
            </a:r>
          </a:p>
          <a:p>
            <a:r>
              <a:rPr lang="de-DE" dirty="0">
                <a:solidFill>
                  <a:srgbClr val="000000"/>
                </a:solidFill>
              </a:rPr>
              <a:t>Benefizkonzert für Menschen mit besonderen </a:t>
            </a:r>
            <a:r>
              <a:rPr lang="de-DE" dirty="0" err="1">
                <a:solidFill>
                  <a:srgbClr val="000000"/>
                </a:solidFill>
              </a:rPr>
              <a:t>bedürfnissen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0000"/>
                </a:solidFill>
              </a:rPr>
              <a:t>Bücherei von 1-99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8715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/>
              <a:t>Bildung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133600"/>
            <a:ext cx="7296472" cy="4267200"/>
          </a:xfrm>
        </p:spPr>
        <p:txBody>
          <a:bodyPr/>
          <a:lstStyle/>
          <a:p>
            <a:r>
              <a:rPr lang="de-DE" dirty="0">
                <a:solidFill>
                  <a:srgbClr val="FFC000"/>
                </a:solidFill>
                <a:hlinkClick r:id="rId2" tooltip="Kinderkrippe"/>
              </a:rPr>
              <a:t>Kinderkrippe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sz="1000" dirty="0">
                <a:solidFill>
                  <a:srgbClr val="FFC000"/>
                </a:solidFill>
              </a:rPr>
              <a:t>/</a:t>
            </a:r>
          </a:p>
          <a:p>
            <a:r>
              <a:rPr lang="de-DE" dirty="0">
                <a:solidFill>
                  <a:srgbClr val="FFC000"/>
                </a:solidFill>
                <a:hlinkClick r:id="rId3"/>
              </a:rPr>
              <a:t>Kindergärten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sz="1200" dirty="0">
                <a:solidFill>
                  <a:srgbClr val="FFC000"/>
                </a:solidFill>
              </a:rPr>
              <a:t>/</a:t>
            </a:r>
          </a:p>
          <a:p>
            <a:r>
              <a:rPr lang="de-DE" dirty="0">
                <a:solidFill>
                  <a:srgbClr val="FFC000"/>
                </a:solidFill>
                <a:hlinkClick r:id="rId4" tooltip="Volksschulen Passail, Arzberg &amp; Neudorf"/>
              </a:rPr>
              <a:t>Volksschulen</a:t>
            </a:r>
            <a:r>
              <a:rPr lang="de-DE" dirty="0">
                <a:solidFill>
                  <a:srgbClr val="FFC000"/>
                </a:solidFill>
              </a:rPr>
              <a:t> /</a:t>
            </a:r>
          </a:p>
          <a:p>
            <a:r>
              <a:rPr lang="de-DE" dirty="0">
                <a:solidFill>
                  <a:srgbClr val="FFC000"/>
                </a:solidFill>
                <a:hlinkClick r:id="rId5" tooltip="Neue Mittelschule Passail"/>
              </a:rPr>
              <a:t>Neue Mittelschule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sz="1200" dirty="0">
                <a:solidFill>
                  <a:srgbClr val="FFC000"/>
                </a:solidFill>
              </a:rPr>
              <a:t>/</a:t>
            </a:r>
          </a:p>
          <a:p>
            <a:r>
              <a:rPr lang="de-DE" dirty="0">
                <a:solidFill>
                  <a:srgbClr val="FFC000"/>
                </a:solidFill>
                <a:hlinkClick r:id="rId6" tooltip="Schulische Nachmittagsbetreuung"/>
              </a:rPr>
              <a:t>Nachmittagsbetreuung</a:t>
            </a:r>
            <a:r>
              <a:rPr lang="de-DE" dirty="0">
                <a:solidFill>
                  <a:srgbClr val="FFC000"/>
                </a:solidFill>
              </a:rPr>
              <a:t> </a:t>
            </a:r>
            <a:endParaRPr lang="de-DE" sz="1200" dirty="0">
              <a:solidFill>
                <a:srgbClr val="FFC000"/>
              </a:solidFill>
            </a:endParaRPr>
          </a:p>
          <a:p>
            <a:r>
              <a:rPr lang="de-DE" dirty="0">
                <a:solidFill>
                  <a:srgbClr val="FFC000"/>
                </a:solidFill>
                <a:hlinkClick r:id="rId7" tooltip="Musikschule"/>
              </a:rPr>
              <a:t>Musik</a:t>
            </a:r>
            <a:r>
              <a:rPr lang="de-DE" dirty="0">
                <a:solidFill>
                  <a:srgbClr val="FFC000"/>
                </a:solidFill>
              </a:rPr>
              <a:t>: Orchester</a:t>
            </a:r>
            <a:endParaRPr lang="de-DE" sz="1200" dirty="0">
              <a:solidFill>
                <a:srgbClr val="FFC000"/>
              </a:solidFill>
            </a:endParaRPr>
          </a:p>
          <a:p>
            <a:r>
              <a:rPr lang="de-DE" dirty="0">
                <a:solidFill>
                  <a:srgbClr val="FFC000"/>
                </a:solidFill>
                <a:hlinkClick r:id="rId8" tooltip="Öffentliche Bücherei Passail"/>
              </a:rPr>
              <a:t>Öffentliche Bücherei</a:t>
            </a:r>
            <a:r>
              <a:rPr lang="de-DE" dirty="0">
                <a:solidFill>
                  <a:srgbClr val="FFC000"/>
                </a:solidFill>
              </a:rPr>
              <a:t> </a:t>
            </a:r>
          </a:p>
          <a:p>
            <a:endParaRPr lang="de-DE" sz="1200" dirty="0"/>
          </a:p>
          <a:p>
            <a:endParaRPr lang="de-AT" altLang="de-DE" sz="1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Kleingruppenarbeit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0" y="2133600"/>
            <a:ext cx="7296472" cy="42672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Bilden Sie 6 Kleingruppen je Tisch nach Lebensphasen </a:t>
            </a:r>
          </a:p>
          <a:p>
            <a:pPr marL="0" indent="0">
              <a:buNone/>
            </a:pPr>
            <a:r>
              <a:rPr lang="de-DE" dirty="0"/>
              <a:t>die Tischbetreuer übernehmen die Leitung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AT" dirty="0">
                <a:ea typeface="Calibri"/>
                <a:cs typeface="Times New Roman"/>
              </a:rPr>
              <a:t>Schwangere, Säuglinge, Kleinkinder, </a:t>
            </a:r>
            <a:br>
              <a:rPr lang="de-AT" dirty="0">
                <a:ea typeface="Calibri"/>
                <a:cs typeface="Times New Roman"/>
              </a:rPr>
            </a:br>
            <a:r>
              <a:rPr lang="de-AT" dirty="0">
                <a:ea typeface="Calibri"/>
                <a:cs typeface="Times New Roman"/>
              </a:rPr>
              <a:t>Kindergarten(0-6):	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AT" dirty="0">
                <a:ea typeface="Calibri"/>
                <a:cs typeface="Times New Roman"/>
              </a:rPr>
              <a:t>Volksschule, NMS (6-12):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AT" dirty="0">
                <a:ea typeface="Calibri"/>
                <a:cs typeface="Times New Roman"/>
              </a:rPr>
              <a:t>Jugendliche (12-15):         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AT" dirty="0">
                <a:ea typeface="Calibri"/>
                <a:cs typeface="Times New Roman"/>
              </a:rPr>
              <a:t>Jugendlichen (15-18):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AT" dirty="0">
                <a:ea typeface="Calibri"/>
                <a:cs typeface="Times New Roman"/>
              </a:rPr>
              <a:t>Nachelterliche </a:t>
            </a:r>
            <a:r>
              <a:rPr lang="de-AT" dirty="0" err="1">
                <a:ea typeface="Calibri"/>
                <a:cs typeface="Times New Roman"/>
              </a:rPr>
              <a:t>Phase,Senioren</a:t>
            </a:r>
            <a:r>
              <a:rPr lang="de-AT" dirty="0">
                <a:ea typeface="Calibri"/>
                <a:cs typeface="Times New Roman"/>
              </a:rPr>
              <a:t>:  	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AT" dirty="0">
                <a:ea typeface="Calibri"/>
                <a:cs typeface="Times New Roman"/>
              </a:rPr>
              <a:t>Es wird gebeten in allen Lebensphasen auch an die Bedürfnisse von Menschen mit Einschränkungen zu denken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dirty="0">
              <a:latin typeface="Calibri"/>
              <a:ea typeface="Calibri"/>
              <a:cs typeface="Times New Roman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707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Aufgabenstellung: Dauer  20 Minuten je Runde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0" y="2133600"/>
            <a:ext cx="6792416" cy="42672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Diskutieren Sie entlang der Lebensphasen das Angebot</a:t>
            </a:r>
          </a:p>
          <a:p>
            <a:r>
              <a:rPr lang="de-DE" dirty="0"/>
              <a:t>Vervollständigen Sie das Angebot aus Ihrer Erfahrung:</a:t>
            </a:r>
            <a:br>
              <a:rPr lang="de-DE" dirty="0"/>
            </a:br>
            <a:r>
              <a:rPr lang="de-DE" dirty="0"/>
              <a:t>gibt es noch zusätzliche Anbieter in der Gemeinde? </a:t>
            </a:r>
          </a:p>
          <a:p>
            <a:r>
              <a:rPr lang="de-DE" dirty="0"/>
              <a:t>Gibt es noch zusätzlichen Bedarf in dieser Lebensphase? Was kann das sein?</a:t>
            </a:r>
          </a:p>
          <a:p>
            <a:r>
              <a:rPr lang="de-DE" dirty="0"/>
              <a:t>Bitte Dokumentieren Sie Ihre Vorschläge auf Kärtchen</a:t>
            </a:r>
          </a:p>
          <a:p>
            <a:pPr marL="0" indent="0">
              <a:buNone/>
            </a:pPr>
            <a:r>
              <a:rPr lang="de-DE" dirty="0"/>
              <a:t>Nach 20 Minuten: Wechsel der Kleingruppe in eine neue interessante Lebensphase</a:t>
            </a:r>
          </a:p>
          <a:p>
            <a:r>
              <a:rPr lang="de-DE" dirty="0"/>
              <a:t>3 mal Ablauf wiederholen: ergänzen Sie die Vorschläge und Anmerkungen der Vorgruppen</a:t>
            </a:r>
          </a:p>
          <a:p>
            <a:pPr marL="0" indent="0">
              <a:buNone/>
            </a:pPr>
            <a:r>
              <a:rPr lang="de-DE" dirty="0"/>
              <a:t>Abschluss: die </a:t>
            </a:r>
            <a:r>
              <a:rPr lang="de-DE" dirty="0" err="1"/>
              <a:t>TischbetreuerInnen</a:t>
            </a:r>
            <a:r>
              <a:rPr lang="de-DE" dirty="0"/>
              <a:t> präsentieren die Vorschläge vor dem Plenum in Kurzfassung, je Tisch 6 Minuten max. (30 min gesamt)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25027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Rückmeldungen, Anregungen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0" y="2133600"/>
            <a:ext cx="7296472" cy="4267200"/>
          </a:xfrm>
        </p:spPr>
        <p:txBody>
          <a:bodyPr/>
          <a:lstStyle/>
          <a:p>
            <a:r>
              <a:rPr lang="de-DE" dirty="0"/>
              <a:t>Hebamme, </a:t>
            </a:r>
            <a:r>
              <a:rPr lang="de-DE" dirty="0" err="1"/>
              <a:t>Hypno</a:t>
            </a:r>
            <a:r>
              <a:rPr lang="de-DE" dirty="0"/>
              <a:t> </a:t>
            </a:r>
            <a:r>
              <a:rPr lang="de-DE" dirty="0" err="1"/>
              <a:t>Birthing</a:t>
            </a:r>
            <a:r>
              <a:rPr lang="de-DE" dirty="0"/>
              <a:t>, Yoga in der Schwangerschaft</a:t>
            </a:r>
          </a:p>
          <a:p>
            <a:r>
              <a:rPr lang="de-DE" dirty="0"/>
              <a:t>Öffentlich nutzbarer Spielplatz –Raum, (Öffnungszeiten Kindergarten, fremde Gast-Kinder)</a:t>
            </a:r>
          </a:p>
          <a:p>
            <a:r>
              <a:rPr lang="de-DE" dirty="0"/>
              <a:t>Eltern Kind Gruppe 0-4</a:t>
            </a:r>
          </a:p>
          <a:p>
            <a:r>
              <a:rPr lang="de-DE" dirty="0" err="1"/>
              <a:t>Malort</a:t>
            </a:r>
            <a:r>
              <a:rPr lang="de-DE" dirty="0"/>
              <a:t> nach Arno Stern, Familienchor,</a:t>
            </a:r>
          </a:p>
          <a:p>
            <a:r>
              <a:rPr lang="de-DE" dirty="0"/>
              <a:t>Kinderturnen, Kindertanzen</a:t>
            </a:r>
          </a:p>
          <a:p>
            <a:r>
              <a:rPr lang="de-DE" dirty="0"/>
              <a:t>Verkehrssicherheit: 30iger</a:t>
            </a:r>
          </a:p>
          <a:p>
            <a:r>
              <a:rPr lang="de-DE" dirty="0" err="1"/>
              <a:t>Motorikpark</a:t>
            </a:r>
            <a:r>
              <a:rPr lang="de-DE" dirty="0"/>
              <a:t>, Familienwandertag</a:t>
            </a:r>
          </a:p>
          <a:p>
            <a:r>
              <a:rPr lang="de-DE" dirty="0"/>
              <a:t>Ganztagesschule, Mittagstisch</a:t>
            </a:r>
          </a:p>
          <a:p>
            <a:r>
              <a:rPr lang="de-DE" dirty="0"/>
              <a:t>Suchtprävention Jugendliche</a:t>
            </a:r>
          </a:p>
          <a:p>
            <a:r>
              <a:rPr lang="de-DE" dirty="0"/>
              <a:t>Audit für Lehrlinge?</a:t>
            </a:r>
          </a:p>
          <a:p>
            <a:r>
              <a:rPr lang="de-DE" dirty="0"/>
              <a:t>Integrationsklasse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20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Prozessbegleiterin und </a:t>
            </a:r>
            <a:r>
              <a:rPr lang="de-DE" altLang="de-DE" dirty="0" err="1"/>
              <a:t>Auditorin</a:t>
            </a:r>
            <a:endParaRPr lang="de-DE" altLang="de-DE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204863"/>
            <a:ext cx="4686300" cy="432611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altLang="de-DE" dirty="0"/>
              <a:t>Mag. Erika Krenn-Neuwirth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dirty="0"/>
              <a:t>	</a:t>
            </a:r>
            <a:r>
              <a:rPr lang="de-DE" altLang="de-DE" sz="1800" dirty="0"/>
              <a:t>Lizenzierte </a:t>
            </a:r>
            <a:r>
              <a:rPr lang="de-DE" altLang="de-DE" sz="1800" dirty="0" err="1"/>
              <a:t>Auditorin</a:t>
            </a:r>
            <a:r>
              <a:rPr lang="de-DE" altLang="de-DE" sz="1800" dirty="0"/>
              <a:t> für </a:t>
            </a:r>
            <a:r>
              <a:rPr lang="de-DE" altLang="de-DE" sz="1800" i="1" dirty="0" err="1"/>
              <a:t>audit</a:t>
            </a:r>
            <a:r>
              <a:rPr lang="de-DE" altLang="de-DE" sz="1800" i="1" dirty="0"/>
              <a:t> </a:t>
            </a:r>
            <a:r>
              <a:rPr lang="de-DE" altLang="de-DE" sz="1800" i="1" dirty="0" err="1"/>
              <a:t>beruf</a:t>
            </a:r>
            <a:r>
              <a:rPr lang="de-DE" altLang="de-DE" sz="1800" b="1" i="1" dirty="0" err="1"/>
              <a:t>und</a:t>
            </a:r>
            <a:r>
              <a:rPr lang="de-DE" altLang="de-DE" sz="1800" i="1" dirty="0"/>
              <a:t> </a:t>
            </a:r>
            <a:r>
              <a:rPr lang="de-DE" altLang="de-DE" sz="1800" i="1" dirty="0" err="1"/>
              <a:t>familie</a:t>
            </a:r>
            <a:r>
              <a:rPr lang="de-DE" altLang="de-DE" sz="1800" i="1" dirty="0"/>
              <a:t>, </a:t>
            </a:r>
            <a:r>
              <a:rPr lang="de-DE" altLang="de-DE" sz="1800" i="1" dirty="0" err="1"/>
              <a:t>hochschule</a:t>
            </a:r>
            <a:r>
              <a:rPr lang="de-DE" altLang="de-DE" sz="1800" b="1" i="1" dirty="0" err="1"/>
              <a:t>und</a:t>
            </a:r>
            <a:r>
              <a:rPr lang="de-DE" altLang="de-DE" sz="1800" i="1" dirty="0" err="1"/>
              <a:t>familie</a:t>
            </a:r>
            <a:r>
              <a:rPr lang="de-DE" altLang="de-DE" sz="1800" i="1" dirty="0"/>
              <a:t>, </a:t>
            </a:r>
            <a:r>
              <a:rPr lang="de-DE" altLang="de-DE" sz="1800" i="1" dirty="0" err="1"/>
              <a:t>beruf</a:t>
            </a:r>
            <a:r>
              <a:rPr lang="de-DE" altLang="de-DE" sz="1800" b="1" i="1" dirty="0" err="1"/>
              <a:t>und</a:t>
            </a:r>
            <a:r>
              <a:rPr lang="de-DE" altLang="de-DE" sz="1800" i="1" dirty="0"/>
              <a:t> </a:t>
            </a:r>
            <a:r>
              <a:rPr lang="de-DE" altLang="de-DE" sz="1800" i="1" dirty="0" err="1"/>
              <a:t>familie</a:t>
            </a:r>
            <a:r>
              <a:rPr lang="de-DE" altLang="de-DE" sz="1800" i="1" dirty="0"/>
              <a:t> in Gesundheitseinrichtungen </a:t>
            </a:r>
            <a:r>
              <a:rPr lang="de-DE" altLang="de-DE" sz="1800" dirty="0"/>
              <a:t>seit 1999, Prozessbegleiterin familienfreundliche Gemeinde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dirty="0"/>
              <a:t>	K und K Wirtschaftscoaching GmbH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dirty="0"/>
              <a:t>Schwerpunkte: </a:t>
            </a:r>
            <a:r>
              <a:rPr lang="de-DE" altLang="de-DE" sz="1800" dirty="0"/>
              <a:t>strategische Organisations- und Personalentwicklung, Unternehmer- und Führungskräfte-coaching, univ. Lektorin, Autorin, int. Referentin,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dirty="0"/>
              <a:t>Referenzen: </a:t>
            </a:r>
            <a:r>
              <a:rPr lang="de-DE" altLang="de-DE" sz="1800" dirty="0"/>
              <a:t>mehr als 30 Jahre Beratungserfahrung in Unternehmen aller Größen, Dienstleistungsorganisationen, öffentlichen Institutionen; </a:t>
            </a:r>
            <a:r>
              <a:rPr lang="de-DE" altLang="de-DE" sz="2000" dirty="0"/>
              <a:t>www.kkwico.at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000" dirty="0"/>
              <a:t>	Bundessprecherin der Experts Group Kooperation und Netzwerke, WKÖ</a:t>
            </a:r>
            <a:endParaRPr lang="de-DE" altLang="de-DE" dirty="0"/>
          </a:p>
          <a:p>
            <a:pPr>
              <a:lnSpc>
                <a:spcPct val="80000"/>
              </a:lnSpc>
            </a:pPr>
            <a:endParaRPr lang="de-DE" altLang="de-DE" sz="2000" dirty="0"/>
          </a:p>
        </p:txBody>
      </p:sp>
      <p:pic>
        <p:nvPicPr>
          <p:cNvPr id="2713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552" y="3548063"/>
            <a:ext cx="16764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61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490538" y="633413"/>
            <a:ext cx="7772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885950" indent="-18859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de-DE" altLang="de-DE" sz="2800" b="1" dirty="0">
              <a:latin typeface="Verdana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de-DE" altLang="de-DE" sz="2800" b="1" dirty="0">
                <a:latin typeface="Verdana" pitchFamily="34" charset="0"/>
              </a:rPr>
              <a:t>Zertifikat</a:t>
            </a:r>
          </a:p>
        </p:txBody>
      </p:sp>
      <p:sp>
        <p:nvSpPr>
          <p:cNvPr id="33795" name="Rectangle 7"/>
          <p:cNvSpPr>
            <a:spLocks noChangeArrowheads="1"/>
          </p:cNvSpPr>
          <p:nvPr/>
        </p:nvSpPr>
        <p:spPr bwMode="auto">
          <a:xfrm>
            <a:off x="503238" y="1154113"/>
            <a:ext cx="7772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885950" indent="-188595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de-DE" altLang="de-DE">
                <a:latin typeface="Verdana" pitchFamily="34" charset="0"/>
              </a:rPr>
              <a:t>Das staatliche Gütezeichen für Ihre Gemeinde</a:t>
            </a:r>
          </a:p>
        </p:txBody>
      </p:sp>
      <p:pic>
        <p:nvPicPr>
          <p:cNvPr id="33796" name="Picture 9" descr="Gütezeichen_2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319338"/>
            <a:ext cx="367188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06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763" name="Group 155"/>
          <p:cNvGraphicFramePr>
            <a:graphicFrameLocks noGrp="1"/>
          </p:cNvGraphicFramePr>
          <p:nvPr>
            <p:ph sz="half" idx="1"/>
          </p:nvPr>
        </p:nvGraphicFramePr>
        <p:xfrm>
          <a:off x="531813" y="2124075"/>
          <a:ext cx="7848600" cy="3733800"/>
        </p:xfrm>
        <a:graphic>
          <a:graphicData uri="http://schemas.openxmlformats.org/drawingml/2006/table">
            <a:tbl>
              <a:tblPr/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Schwangerschaft/Geburt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rund um die Geburt eines Kindes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Familie mit Säugling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Leben mit einem Säugling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Kleinkind bis drei Jahre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Leben mit Kleinkindern bis drei Jahre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Kindergartenkind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Familien mit Kindern im Kindergartenalter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Schüler/in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Familien mit Schüler/innen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Ausbildung Stehende/r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Familien mit Jugendlichen die eine Ausbildung absolvieren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Nachelterliche Phase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 zwischen Eltern und Kindern bzw. Großeltern und Enkelkindern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Familie im Alter</a:t>
                      </a:r>
                    </a:p>
                  </a:txBody>
                  <a:tcPr marL="90000" marR="90000" marT="46805" marB="46805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Leben der älteren Mitbürger/innen in der Gemeinde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03" name="Text Box 32"/>
          <p:cNvSpPr txBox="1">
            <a:spLocks noChangeArrowheads="1"/>
          </p:cNvSpPr>
          <p:nvPr/>
        </p:nvSpPr>
        <p:spPr bwMode="auto">
          <a:xfrm>
            <a:off x="6716713" y="6575425"/>
            <a:ext cx="246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>
                <a:solidFill>
                  <a:srgbClr val="FFFFFF"/>
                </a:solidFill>
              </a:rPr>
              <a:t>Palz &amp; Partner KEG – Baden</a:t>
            </a:r>
          </a:p>
        </p:txBody>
      </p:sp>
      <p:sp>
        <p:nvSpPr>
          <p:cNvPr id="28704" name="Rectangle 39"/>
          <p:cNvSpPr>
            <a:spLocks noChangeArrowheads="1"/>
          </p:cNvSpPr>
          <p:nvPr/>
        </p:nvSpPr>
        <p:spPr bwMode="auto">
          <a:xfrm>
            <a:off x="468313" y="4810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de-DE" altLang="de-DE" dirty="0">
              <a:solidFill>
                <a:srgbClr val="808080"/>
              </a:solidFill>
              <a:latin typeface="Verdana" pitchFamily="34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808080"/>
                </a:solidFill>
                <a:latin typeface="Verdana" pitchFamily="34" charset="0"/>
              </a:rPr>
              <a:t>Wann ist Familien- und Kinderfreundlichkeit gefragt</a:t>
            </a:r>
            <a:endParaRPr lang="de-DE" altLang="de-DE" i="1" dirty="0">
              <a:solidFill>
                <a:srgbClr val="808080"/>
              </a:solidFill>
              <a:latin typeface="Verdana" pitchFamily="34" charset="0"/>
            </a:endParaRPr>
          </a:p>
        </p:txBody>
      </p:sp>
      <p:sp>
        <p:nvSpPr>
          <p:cNvPr id="28705" name="Rectangle 40"/>
          <p:cNvSpPr>
            <a:spLocks noChangeArrowheads="1"/>
          </p:cNvSpPr>
          <p:nvPr/>
        </p:nvSpPr>
        <p:spPr bwMode="auto">
          <a:xfrm>
            <a:off x="455613" y="1208088"/>
            <a:ext cx="7772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de-DE" altLang="de-DE" sz="1800">
                <a:latin typeface="Verdana" pitchFamily="34" charset="0"/>
              </a:rPr>
              <a:t>Maßnahmen für die Lebensphasen</a:t>
            </a:r>
          </a:p>
        </p:txBody>
      </p:sp>
    </p:spTree>
    <p:extLst>
      <p:ext uri="{BB962C8B-B14F-4D97-AF65-F5344CB8AC3E}">
        <p14:creationId xmlns:p14="http://schemas.microsoft.com/office/powerpoint/2010/main" val="409563730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30" name="Group 1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90828"/>
              </p:ext>
            </p:extLst>
          </p:nvPr>
        </p:nvGraphicFramePr>
        <p:xfrm>
          <a:off x="539551" y="1412776"/>
          <a:ext cx="7851973" cy="4875314"/>
        </p:xfrm>
        <a:graphic>
          <a:graphicData uri="http://schemas.openxmlformats.org/drawingml/2006/table">
            <a:tbl>
              <a:tblPr/>
              <a:tblGrid>
                <a:gridCol w="2069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9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Beratung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Erziehungs- und Schul-, Ehe- und Partnerschafts- und Schwangerschaftsberatung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Betreuung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Betreuungsplätze, Nachmittagsbetreuung für Kinder berufstätiger Eltern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Gesundheit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ärztliche Versorgung, Gesundheitsvorsorge, Hauskrankenpflege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Selbsthilfe und soziale Netzwerke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Mütterrunde, Spielgruppe, Treffpunkte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Bildung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Bildungsberatung, Bücherei, Weiterbildungskurse für Jugendliche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6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Arbeit und Wirtschaft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flexible Arbeitszeitgestaltung, Wiedereinsteiger/innen nach der Karenz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Freizeit/Kultur/Sport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Veranstaltung, Ferienprogramm, Vereinsleben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6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Wohnen und Umfeld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Wohnraum für junge Familien, Nahversorgungseinrichtungen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2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Mobilität und Verkehr</a:t>
                      </a:r>
                    </a:p>
                  </a:txBody>
                  <a:tcPr marL="90000" marR="90000" marT="46797" marB="46797" anchor="ctr" horzOverflow="overflow">
                    <a:lnL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707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bedarfsgerechte öffentliche Verkehrsmittel, Förderung für sicheren Kindertransport, Unterstützung von Fahrgemeinschaften</a:t>
                      </a:r>
                    </a:p>
                  </a:txBody>
                  <a:tcPr marL="90000" marR="90000" marT="46797" marB="46797" anchor="ctr" horzOverflow="overflow">
                    <a:lnL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B2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0754" name="Text Box 35"/>
          <p:cNvSpPr txBox="1">
            <a:spLocks noChangeArrowheads="1"/>
          </p:cNvSpPr>
          <p:nvPr/>
        </p:nvSpPr>
        <p:spPr bwMode="auto">
          <a:xfrm>
            <a:off x="6716713" y="6575425"/>
            <a:ext cx="246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>
                <a:solidFill>
                  <a:srgbClr val="FFFFFF"/>
                </a:solidFill>
              </a:rPr>
              <a:t>Palz &amp; Partner KEG – Baden</a:t>
            </a:r>
          </a:p>
        </p:txBody>
      </p:sp>
      <p:sp>
        <p:nvSpPr>
          <p:cNvPr id="30755" name="Rectangle 41"/>
          <p:cNvSpPr>
            <a:spLocks noChangeArrowheads="1"/>
          </p:cNvSpPr>
          <p:nvPr/>
        </p:nvSpPr>
        <p:spPr bwMode="auto">
          <a:xfrm>
            <a:off x="683568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de-AT" altLang="de-DE" i="1">
              <a:solidFill>
                <a:srgbClr val="808080"/>
              </a:solidFill>
              <a:latin typeface="Verdana" pitchFamily="34" charset="0"/>
            </a:endParaRPr>
          </a:p>
        </p:txBody>
      </p:sp>
      <p:sp>
        <p:nvSpPr>
          <p:cNvPr id="30756" name="Rectangle 42"/>
          <p:cNvSpPr>
            <a:spLocks noChangeArrowheads="1"/>
          </p:cNvSpPr>
          <p:nvPr/>
        </p:nvSpPr>
        <p:spPr bwMode="auto">
          <a:xfrm>
            <a:off x="401638" y="433388"/>
            <a:ext cx="7769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B2024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Ä"/>
              <a:defRPr sz="2100">
                <a:solidFill>
                  <a:srgbClr val="70707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SzPct val="90000"/>
              <a:buFont typeface="Wingdings 2" pitchFamily="18" charset="2"/>
              <a:buChar char=""/>
              <a:defRPr sz="1900">
                <a:solidFill>
                  <a:srgbClr val="70707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de-DE" altLang="de-DE" sz="1800" dirty="0">
              <a:latin typeface="Verdana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de-DE" altLang="de-DE" sz="1800" dirty="0">
              <a:latin typeface="Verdana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de-DE" altLang="de-DE" sz="1800" dirty="0">
              <a:latin typeface="Verdana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de-DE" altLang="de-DE" sz="1800" dirty="0">
              <a:latin typeface="Verdana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Verdana" pitchFamily="34" charset="0"/>
              </a:rPr>
              <a:t>Handlungsfelder</a:t>
            </a:r>
          </a:p>
        </p:txBody>
      </p:sp>
    </p:spTree>
    <p:extLst>
      <p:ext uri="{BB962C8B-B14F-4D97-AF65-F5344CB8AC3E}">
        <p14:creationId xmlns:p14="http://schemas.microsoft.com/office/powerpoint/2010/main" val="134324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399"/>
            <a:ext cx="9144000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66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8"/>
            <a:ext cx="9144000" cy="6828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027441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">
  <a:themeElements>
    <a:clrScheme name="Präsentation_KundK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Präsentation_KundK">
      <a:majorFont>
        <a:latin typeface="Helvetica 45 Light"/>
        <a:ea typeface=""/>
        <a:cs typeface=""/>
      </a:majorFont>
      <a:minorFont>
        <a:latin typeface="Helvetica 45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äsentation_KundK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KundK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KundK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KundK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KundK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KundK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</Template>
  <TotalTime>0</TotalTime>
  <Words>1789</Words>
  <Application>Microsoft Office PowerPoint</Application>
  <PresentationFormat>Bildschirmpräsentation (4:3)</PresentationFormat>
  <Paragraphs>391</Paragraphs>
  <Slides>37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37</vt:i4>
      </vt:variant>
    </vt:vector>
  </HeadingPairs>
  <TitlesOfParts>
    <vt:vector size="45" baseType="lpstr">
      <vt:lpstr>Arial</vt:lpstr>
      <vt:lpstr>Arial Narrow</vt:lpstr>
      <vt:lpstr>Calibri</vt:lpstr>
      <vt:lpstr>Helvetica 45 Light</vt:lpstr>
      <vt:lpstr>Times New Roman</vt:lpstr>
      <vt:lpstr>Verdana</vt:lpstr>
      <vt:lpstr>Präsentation</vt:lpstr>
      <vt:lpstr>Benutzerdefiniertes Design</vt:lpstr>
      <vt:lpstr>PowerPoint-Präsentation</vt:lpstr>
      <vt:lpstr>PowerPoint-Präsentation</vt:lpstr>
      <vt:lpstr>Inhaltsverzeichnis</vt:lpstr>
      <vt:lpstr>Prozessbegleiterin und Auditorin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Unicef Zusatzzertifikat- 3 Massnahmen</vt:lpstr>
      <vt:lpstr>Projektteam</vt:lpstr>
      <vt:lpstr>PowerPoint-Präsentation</vt:lpstr>
      <vt:lpstr>Angebotsvervollständigung</vt:lpstr>
      <vt:lpstr>Massnahmen und Bewertungen</vt:lpstr>
      <vt:lpstr>Zielgruppe Lebensphase A: Schwangerschaft und Geburt</vt:lpstr>
      <vt:lpstr>Zielgruppe Lebensphase B: Familie mit Säugling</vt:lpstr>
      <vt:lpstr>Zielgruppe Lebensphase C: Kleinkind bis 3 Jahre</vt:lpstr>
      <vt:lpstr>Zielgruppe Lebensphase D: Kindergartenkind</vt:lpstr>
      <vt:lpstr>Zielgruppe Lebensphase E: Schüler/in</vt:lpstr>
      <vt:lpstr>Zielgruppe Lebensphase F: In Ausbildung Stehende/r</vt:lpstr>
      <vt:lpstr>Zielgruppe Lebensphase G: Nachelterliche Phase (ebenso für SeniorInnen)</vt:lpstr>
      <vt:lpstr>Zielgruppe Lebensphase H: Senior/innen</vt:lpstr>
      <vt:lpstr>Zielgruppe Phase I: Mensch mit besonderen Bedürfnissen</vt:lpstr>
      <vt:lpstr>Zielgruppe Phase J: Generell für alle Lebensphasen</vt:lpstr>
      <vt:lpstr>Aufgabenstellung: Dauer  30 Minuten je Runde</vt:lpstr>
      <vt:lpstr>Bewerten Sie Ihre 3 wichtigsten Massnahmen</vt:lpstr>
      <vt:lpstr>Istangebote</vt:lpstr>
      <vt:lpstr>Istangebote: Schwangerschaft, Geburt,  0-3</vt:lpstr>
      <vt:lpstr>Istangebote: 3-6 Jahre</vt:lpstr>
      <vt:lpstr>Istangebote : 6-14 </vt:lpstr>
      <vt:lpstr>Angebote Jugendliche</vt:lpstr>
      <vt:lpstr>SeniorInnen</vt:lpstr>
      <vt:lpstr>Sonstige Angebote</vt:lpstr>
      <vt:lpstr>Bildung</vt:lpstr>
      <vt:lpstr>Kleingruppenarbeit</vt:lpstr>
      <vt:lpstr>Aufgabenstellung: Dauer  20 Minuten je Runde</vt:lpstr>
      <vt:lpstr>Rückmeldungen, Anregungen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Reichart</dc:creator>
  <cp:lastModifiedBy>Erika Krenn-Neuwirth</cp:lastModifiedBy>
  <cp:revision>56</cp:revision>
  <cp:lastPrinted>2018-06-19T14:09:54Z</cp:lastPrinted>
  <dcterms:created xsi:type="dcterms:W3CDTF">2017-07-17T12:49:00Z</dcterms:created>
  <dcterms:modified xsi:type="dcterms:W3CDTF">2018-06-20T13:17:50Z</dcterms:modified>
</cp:coreProperties>
</file>