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50" r:id="rId1"/>
    <p:sldMasterId id="2147483662" r:id="rId2"/>
  </p:sldMasterIdLst>
  <p:notesMasterIdLst>
    <p:notesMasterId r:id="rId40"/>
  </p:notesMasterIdLst>
  <p:sldIdLst>
    <p:sldId id="257" r:id="rId3"/>
    <p:sldId id="256" r:id="rId4"/>
    <p:sldId id="262" r:id="rId5"/>
    <p:sldId id="267" r:id="rId6"/>
    <p:sldId id="300" r:id="rId7"/>
    <p:sldId id="294" r:id="rId8"/>
    <p:sldId id="296" r:id="rId9"/>
    <p:sldId id="297" r:id="rId10"/>
    <p:sldId id="298" r:id="rId11"/>
    <p:sldId id="305" r:id="rId12"/>
    <p:sldId id="301" r:id="rId13"/>
    <p:sldId id="270" r:id="rId14"/>
    <p:sldId id="325" r:id="rId15"/>
    <p:sldId id="326" r:id="rId16"/>
    <p:sldId id="312" r:id="rId17"/>
    <p:sldId id="313" r:id="rId18"/>
    <p:sldId id="314" r:id="rId19"/>
    <p:sldId id="315" r:id="rId20"/>
    <p:sldId id="316" r:id="rId21"/>
    <p:sldId id="317" r:id="rId22"/>
    <p:sldId id="319" r:id="rId23"/>
    <p:sldId id="318" r:id="rId24"/>
    <p:sldId id="320" r:id="rId25"/>
    <p:sldId id="321" r:id="rId26"/>
    <p:sldId id="324" r:id="rId27"/>
    <p:sldId id="323" r:id="rId28"/>
    <p:sldId id="322" r:id="rId29"/>
    <p:sldId id="276" r:id="rId30"/>
    <p:sldId id="306" r:id="rId31"/>
    <p:sldId id="307" r:id="rId32"/>
    <p:sldId id="308" r:id="rId33"/>
    <p:sldId id="309" r:id="rId34"/>
    <p:sldId id="260" r:id="rId35"/>
    <p:sldId id="259" r:id="rId36"/>
    <p:sldId id="310" r:id="rId37"/>
    <p:sldId id="311" r:id="rId38"/>
    <p:sldId id="261" r:id="rId39"/>
  </p:sldIdLst>
  <p:sldSz cx="9144000" cy="6858000" type="screen4x3"/>
  <p:notesSz cx="6865938" cy="9998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9D1C"/>
    <a:srgbClr val="F8BE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705" autoAdjust="0"/>
  </p:normalViewPr>
  <p:slideViewPr>
    <p:cSldViewPr>
      <p:cViewPr varScale="1">
        <p:scale>
          <a:sx n="64" d="100"/>
          <a:sy n="64" d="100"/>
        </p:scale>
        <p:origin x="134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5240" cy="499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359" tIns="48180" rIns="96359" bIns="48180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 Narrow" pitchFamily="34" charset="0"/>
              </a:defRPr>
            </a:lvl1pPr>
          </a:lstStyle>
          <a:p>
            <a:endParaRPr lang="de-DE" altLang="de-DE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9109" y="0"/>
            <a:ext cx="2975240" cy="499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359" tIns="48180" rIns="96359" bIns="48180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 Narrow" pitchFamily="34" charset="0"/>
              </a:defRPr>
            </a:lvl1pPr>
          </a:lstStyle>
          <a:p>
            <a:endParaRPr lang="de-DE" altLang="de-DE"/>
          </a:p>
        </p:txBody>
      </p:sp>
      <p:sp>
        <p:nvSpPr>
          <p:cNvPr id="716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3450" y="749300"/>
            <a:ext cx="4999038" cy="3749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6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6594" y="4749086"/>
            <a:ext cx="5492750" cy="44991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359" tIns="48180" rIns="96359" bIns="481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96436"/>
            <a:ext cx="2975240" cy="499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359" tIns="48180" rIns="96359" bIns="48180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 Narrow" pitchFamily="34" charset="0"/>
              </a:defRPr>
            </a:lvl1pPr>
          </a:lstStyle>
          <a:p>
            <a:endParaRPr lang="de-DE" altLang="de-DE"/>
          </a:p>
        </p:txBody>
      </p:sp>
      <p:sp>
        <p:nvSpPr>
          <p:cNvPr id="716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9109" y="9496436"/>
            <a:ext cx="2975240" cy="499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359" tIns="48180" rIns="96359" bIns="48180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 Narrow" pitchFamily="34" charset="0"/>
              </a:defRPr>
            </a:lvl1pPr>
          </a:lstStyle>
          <a:p>
            <a:fld id="{4585A822-D94F-4FC7-A8A0-850F8754902F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4589526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53D75E-7FE4-4820-A326-43E22CCFC25A}" type="slidenum">
              <a:rPr lang="de-DE" altLang="de-DE"/>
              <a:pPr/>
              <a:t>1</a:t>
            </a:fld>
            <a:endParaRPr lang="de-DE" altLang="de-DE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94D92A-AE67-4DF2-B941-6C97A55C28A0}" type="slidenum">
              <a:rPr lang="de-DE" altLang="de-DE"/>
              <a:pPr/>
              <a:t>4</a:t>
            </a:fld>
            <a:endParaRPr lang="de-DE" altLang="de-DE"/>
          </a:p>
        </p:txBody>
      </p:sp>
      <p:sp>
        <p:nvSpPr>
          <p:cNvPr id="272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Begrüßung 5 min </a:t>
            </a:r>
          </a:p>
          <a:p>
            <a:r>
              <a:rPr lang="de-DE" dirty="0"/>
              <a:t>Präsentation 20 min.</a:t>
            </a:r>
          </a:p>
          <a:p>
            <a:r>
              <a:rPr lang="de-DE" dirty="0"/>
              <a:t>3 Kleingruppenrunden je 20min.</a:t>
            </a:r>
          </a:p>
          <a:p>
            <a:r>
              <a:rPr lang="de-DE" dirty="0"/>
              <a:t>Präsentation der 6 Kleingruppenergebnisse je 5 min. </a:t>
            </a:r>
            <a:r>
              <a:rPr lang="de-DE" dirty="0" err="1"/>
              <a:t>max</a:t>
            </a:r>
            <a:r>
              <a:rPr lang="de-DE" dirty="0"/>
              <a:t> 30 min</a:t>
            </a:r>
          </a:p>
          <a:p>
            <a:r>
              <a:rPr lang="de-DE" dirty="0"/>
              <a:t>Abschluss 5 min.</a:t>
            </a:r>
          </a:p>
          <a:p>
            <a:r>
              <a:rPr lang="de-DE" dirty="0"/>
              <a:t>Dauer mit Wechsel 2Stunden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A826D1-F641-4B59-94A5-FA3A38742309}" type="slidenum">
              <a:rPr lang="de-DE" altLang="de-DE" smtClean="0"/>
              <a:pPr/>
              <a:t>25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0719201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Begrüßung 5 min </a:t>
            </a:r>
          </a:p>
          <a:p>
            <a:r>
              <a:rPr lang="de-DE" dirty="0"/>
              <a:t>Präsentation 20 min.</a:t>
            </a:r>
          </a:p>
          <a:p>
            <a:r>
              <a:rPr lang="de-DE" dirty="0"/>
              <a:t>3 Kleingruppenrunden je 20min.</a:t>
            </a:r>
          </a:p>
          <a:p>
            <a:r>
              <a:rPr lang="de-DE" dirty="0"/>
              <a:t>Präsentation der 6 Kleingruppenergebnisse je 5 min. </a:t>
            </a:r>
            <a:r>
              <a:rPr lang="de-DE" dirty="0" err="1"/>
              <a:t>max</a:t>
            </a:r>
            <a:r>
              <a:rPr lang="de-DE" dirty="0"/>
              <a:t> 30 min</a:t>
            </a:r>
          </a:p>
          <a:p>
            <a:r>
              <a:rPr lang="de-DE" dirty="0"/>
              <a:t>Abschluss 5 min.</a:t>
            </a:r>
          </a:p>
          <a:p>
            <a:r>
              <a:rPr lang="de-DE" dirty="0"/>
              <a:t>Dauer mit Wechsel 2Stunden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A826D1-F641-4B59-94A5-FA3A38742309}" type="slidenum">
              <a:rPr lang="de-DE" altLang="de-DE" smtClean="0"/>
              <a:pPr/>
              <a:t>36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422007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759" name="Picture 919" descr="Logo_Powerpoint_groß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1127125"/>
            <a:ext cx="5403850" cy="5038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972390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5962650" y="1447800"/>
            <a:ext cx="1657350" cy="495300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990600" y="1447800"/>
            <a:ext cx="4819650" cy="4953000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4440773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el und Inhalt üb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52450" y="455613"/>
            <a:ext cx="5840413" cy="80327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7388" y="1325563"/>
            <a:ext cx="7772400" cy="2525712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87388" y="4003675"/>
            <a:ext cx="7772400" cy="25273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0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8D6555-8365-4394-880A-EA1688488009}" type="slidenum">
              <a:rPr lang="de-AT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A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1739207"/>
      </p:ext>
    </p:extLst>
  </p:cSld>
  <p:clrMapOvr>
    <a:masterClrMapping/>
  </p:clrMapOvr>
  <p:transition>
    <p:zo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A4B3-FDD8-4A1F-95BE-CB183446BE45}" type="datetimeFigureOut">
              <a:rPr lang="de-DE" smtClean="0"/>
              <a:t>20.06.2018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595A1-6EE0-4370-A5AC-A5FF9BCCC5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61438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A4B3-FDD8-4A1F-95BE-CB183446BE45}" type="datetimeFigureOut">
              <a:rPr lang="de-DE" smtClean="0"/>
              <a:t>20.06.2018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595A1-6EE0-4370-A5AC-A5FF9BCCC5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38111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A4B3-FDD8-4A1F-95BE-CB183446BE45}" type="datetimeFigureOut">
              <a:rPr lang="de-DE" smtClean="0"/>
              <a:t>20.06.2018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595A1-6EE0-4370-A5AC-A5FF9BCCC5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21275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A4B3-FDD8-4A1F-95BE-CB183446BE45}" type="datetimeFigureOut">
              <a:rPr lang="de-DE" smtClean="0"/>
              <a:t>20.06.2018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595A1-6EE0-4370-A5AC-A5FF9BCCC5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93372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A4B3-FDD8-4A1F-95BE-CB183446BE45}" type="datetimeFigureOut">
              <a:rPr lang="de-DE" smtClean="0"/>
              <a:t>20.06.2018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595A1-6EE0-4370-A5AC-A5FF9BCCC5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3638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A4B3-FDD8-4A1F-95BE-CB183446BE45}" type="datetimeFigureOut">
              <a:rPr lang="de-DE" smtClean="0"/>
              <a:t>20.06.2018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595A1-6EE0-4370-A5AC-A5FF9BCCC5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76809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A4B3-FDD8-4A1F-95BE-CB183446BE45}" type="datetimeFigureOut">
              <a:rPr lang="de-DE" smtClean="0"/>
              <a:t>20.06.2018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595A1-6EE0-4370-A5AC-A5FF9BCCC5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9236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4739153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A4B3-FDD8-4A1F-95BE-CB183446BE45}" type="datetimeFigureOut">
              <a:rPr lang="de-DE" smtClean="0"/>
              <a:t>20.06.2018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595A1-6EE0-4370-A5AC-A5FF9BCCC5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93842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A4B3-FDD8-4A1F-95BE-CB183446BE45}" type="datetimeFigureOut">
              <a:rPr lang="de-DE" smtClean="0"/>
              <a:t>20.06.2018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595A1-6EE0-4370-A5AC-A5FF9BCCC5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45270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A4B3-FDD8-4A1F-95BE-CB183446BE45}" type="datetimeFigureOut">
              <a:rPr lang="de-DE" smtClean="0"/>
              <a:t>20.06.2018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595A1-6EE0-4370-A5AC-A5FF9BCCC5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18773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A4B3-FDD8-4A1F-95BE-CB183446BE45}" type="datetimeFigureOut">
              <a:rPr lang="de-DE" smtClean="0"/>
              <a:t>20.06.2018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595A1-6EE0-4370-A5AC-A5FF9BCCC5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702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934575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524000" y="2133600"/>
            <a:ext cx="29718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29718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137049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583522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637325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76672"/>
            <a:ext cx="3602355" cy="632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3637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pic>
        <p:nvPicPr>
          <p:cNvPr id="5" name="Grafik 4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76672"/>
            <a:ext cx="3602355" cy="632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2117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67295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51" name="Rectangle 923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1447800"/>
            <a:ext cx="6019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AT" altLang="de-DE"/>
              <a:t>Klicken Sie, um das Titelformat zu bearbeiten</a:t>
            </a:r>
          </a:p>
        </p:txBody>
      </p:sp>
      <p:sp>
        <p:nvSpPr>
          <p:cNvPr id="23452" name="Rectangle 92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2133600"/>
            <a:ext cx="6096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AT" altLang="de-DE"/>
              <a:t>Klicken Sie, um die Formate des Vorlagentextes zu bearbeiten</a:t>
            </a:r>
          </a:p>
          <a:p>
            <a:pPr lvl="1"/>
            <a:r>
              <a:rPr lang="de-AT" altLang="de-DE"/>
              <a:t>Zweite Ebene</a:t>
            </a:r>
          </a:p>
          <a:p>
            <a:pPr lvl="2"/>
            <a:r>
              <a:rPr lang="de-AT" altLang="de-DE"/>
              <a:t>Dritte Ebene</a:t>
            </a:r>
          </a:p>
        </p:txBody>
      </p:sp>
      <p:pic>
        <p:nvPicPr>
          <p:cNvPr id="23456" name="Picture 928" descr="Logo_Powerpoint_klei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188913"/>
            <a:ext cx="1727200" cy="1620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457" name="Text Box 929"/>
          <p:cNvSpPr txBox="1">
            <a:spLocks noChangeArrowheads="1"/>
          </p:cNvSpPr>
          <p:nvPr/>
        </p:nvSpPr>
        <p:spPr bwMode="auto">
          <a:xfrm>
            <a:off x="8243888" y="6453188"/>
            <a:ext cx="7556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fld id="{39943907-A2EA-44CF-918B-0B15CF67D06A}" type="slidenum">
              <a:rPr lang="de-DE" altLang="de-DE" sz="1200">
                <a:latin typeface="Helvetica 45 Light" pitchFamily="34" charset="0"/>
              </a:rPr>
              <a:pPr algn="r">
                <a:spcBef>
                  <a:spcPct val="50000"/>
                </a:spcBef>
              </a:pPr>
              <a:t>‹Nr.›</a:t>
            </a:fld>
            <a:endParaRPr lang="de-DE" altLang="de-DE" sz="1200">
              <a:latin typeface="Helvetica 45 Light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74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4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34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34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452" grpId="0" build="p" autoUpdateAnimBg="0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45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3452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45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3452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45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345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F99D1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F99D1C"/>
          </a:solidFill>
          <a:latin typeface="Helvetica 45 Light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F99D1C"/>
          </a:solidFill>
          <a:latin typeface="Helvetica 45 Light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F99D1C"/>
          </a:solidFill>
          <a:latin typeface="Helvetica 45 Light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F99D1C"/>
          </a:solidFill>
          <a:latin typeface="Helvetica 45 Light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F99D1C"/>
          </a:solidFill>
          <a:latin typeface="Helvetica 45 Light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F99D1C"/>
          </a:solidFill>
          <a:latin typeface="Helvetica 45 Light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F99D1C"/>
          </a:solidFill>
          <a:latin typeface="Helvetica 45 Light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F99D1C"/>
          </a:solidFill>
          <a:latin typeface="Helvetica 45 Light" pitchFamily="34" charset="0"/>
        </a:defRPr>
      </a:lvl9pPr>
    </p:titleStyle>
    <p:bodyStyle>
      <a:lvl1pPr marL="195263" indent="-195263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57238" indent="-188913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273175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692275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1113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685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30257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829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9401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2A4B3-FDD8-4A1F-95BE-CB183446BE45}" type="datetimeFigureOut">
              <a:rPr lang="de-DE" smtClean="0"/>
              <a:t>20.06.2018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B595A1-6EE0-4370-A5AC-A5FF9BCCC5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4480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passail.at/img/1200/900/90/data/marktgemeinde/Wappen%20Passail%20NEU.jpg" TargetMode="Externa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assail.at/de/marktgemeinde/bildung/oeffentliche-buecherei/" TargetMode="External"/><Relationship Id="rId3" Type="http://schemas.openxmlformats.org/officeDocument/2006/relationships/hyperlink" Target="http://www.passail.at/de/marktgemeinde/bildung/kindergaerten/" TargetMode="External"/><Relationship Id="rId7" Type="http://schemas.openxmlformats.org/officeDocument/2006/relationships/hyperlink" Target="http://www.passail.at/musikschule/" TargetMode="External"/><Relationship Id="rId2" Type="http://schemas.openxmlformats.org/officeDocument/2006/relationships/hyperlink" Target="http://www.passail.at/de/marktgemeinde/bildung/kinderkrippe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passail.at/de/marktgemeinde/bildung/nachmittagsbetreuung/" TargetMode="External"/><Relationship Id="rId5" Type="http://schemas.openxmlformats.org/officeDocument/2006/relationships/hyperlink" Target="http://www.passail.at/de/marktgemeinde/bildung/neue-mittelschule/" TargetMode="External"/><Relationship Id="rId4" Type="http://schemas.openxmlformats.org/officeDocument/2006/relationships/hyperlink" Target="http://www.passail.at/de/marktgemeinde/bildung/volksschulen/" TargetMode="Externa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5E2665-F490-4BD0-A6A0-A64DC01DB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Unicef Zusatzzertifikat- 3 </a:t>
            </a:r>
            <a:r>
              <a:rPr lang="de-AT" dirty="0" err="1"/>
              <a:t>Massnahmen</a:t>
            </a:r>
            <a:endParaRPr lang="de-AT" dirty="0"/>
          </a:p>
        </p:txBody>
      </p:sp>
      <p:pic>
        <p:nvPicPr>
          <p:cNvPr id="4" name="Inhaltsplatzhalter 3">
            <a:extLst>
              <a:ext uri="{FF2B5EF4-FFF2-40B4-BE49-F238E27FC236}">
                <a16:creationId xmlns:a16="http://schemas.microsoft.com/office/drawing/2014/main" id="{C46C206F-B83A-4840-A711-8C665020DF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0" y="2504353"/>
            <a:ext cx="6096000" cy="3525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4756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Projektteam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BgM</a:t>
            </a:r>
            <a:r>
              <a:rPr lang="de-DE" dirty="0"/>
              <a:t> Stefan Oswald</a:t>
            </a:r>
          </a:p>
          <a:p>
            <a:r>
              <a:rPr lang="de-DE" dirty="0"/>
              <a:t>Frau </a:t>
            </a:r>
            <a:r>
              <a:rPr lang="de-DE" dirty="0" err="1"/>
              <a:t>Sponring</a:t>
            </a:r>
            <a:r>
              <a:rPr lang="de-DE" dirty="0"/>
              <a:t> , PL</a:t>
            </a:r>
          </a:p>
          <a:p>
            <a:r>
              <a:rPr lang="de-DE" dirty="0"/>
              <a:t>Frau GR Astrid Schreiner MSC, Fachausschuss Soziales , </a:t>
            </a:r>
            <a:r>
              <a:rPr lang="de-DE" dirty="0" err="1"/>
              <a:t>VSchule</a:t>
            </a:r>
            <a:r>
              <a:rPr lang="de-DE" dirty="0"/>
              <a:t>, NMS</a:t>
            </a:r>
          </a:p>
          <a:p>
            <a:r>
              <a:rPr lang="de-DE" dirty="0"/>
              <a:t>Maria Oswald, Familien</a:t>
            </a:r>
          </a:p>
          <a:p>
            <a:r>
              <a:rPr lang="de-DE" dirty="0"/>
              <a:t>Daniela Hecke , Elternverein</a:t>
            </a:r>
          </a:p>
          <a:p>
            <a:r>
              <a:rPr lang="de-DE" dirty="0"/>
              <a:t>Astrid </a:t>
            </a:r>
            <a:r>
              <a:rPr lang="de-DE" dirty="0" err="1"/>
              <a:t>Langmann</a:t>
            </a:r>
            <a:r>
              <a:rPr lang="de-DE" dirty="0"/>
              <a:t>, besondere Bedürfnisse</a:t>
            </a:r>
          </a:p>
          <a:p>
            <a:r>
              <a:rPr lang="de-DE" dirty="0"/>
              <a:t>Paul Schreiner, SeniorInnen</a:t>
            </a:r>
          </a:p>
          <a:p>
            <a:r>
              <a:rPr lang="de-DE" dirty="0"/>
              <a:t>Birgit </a:t>
            </a:r>
            <a:r>
              <a:rPr lang="de-DE" dirty="0" err="1"/>
              <a:t>Bretterklieber</a:t>
            </a:r>
            <a:r>
              <a:rPr lang="de-DE" dirty="0"/>
              <a:t>, Kindergarten, Pfarre,(Kinder-Jugendangelegenheiten)</a:t>
            </a:r>
          </a:p>
          <a:p>
            <a:r>
              <a:rPr lang="de-DE" dirty="0"/>
              <a:t>Valentina </a:t>
            </a:r>
            <a:r>
              <a:rPr lang="de-DE" dirty="0" err="1"/>
              <a:t>Sponring</a:t>
            </a:r>
            <a:r>
              <a:rPr lang="de-DE" dirty="0"/>
              <a:t>, Jugend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491166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9"/>
          <p:cNvSpPr>
            <a:spLocks noChangeArrowheads="1"/>
          </p:cNvSpPr>
          <p:nvPr/>
        </p:nvSpPr>
        <p:spPr bwMode="auto">
          <a:xfrm>
            <a:off x="3784600" y="4187825"/>
            <a:ext cx="1981200" cy="1447800"/>
          </a:xfrm>
          <a:prstGeom prst="chevron">
            <a:avLst>
              <a:gd name="adj" fmla="val 34211"/>
            </a:avLst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200">
              <a:latin typeface="Arial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3050" y="6459538"/>
            <a:ext cx="9050338" cy="398462"/>
          </a:xfrm>
        </p:spPr>
        <p:txBody>
          <a:bodyPr/>
          <a:lstStyle/>
          <a:p>
            <a:pPr eaLnBrk="1" hangingPunct="1"/>
            <a:r>
              <a:rPr lang="de-AT" altLang="de-DE" sz="1600" b="1"/>
              <a:t>Projektdesign familienfreundliche Gemeinde</a:t>
            </a:r>
          </a:p>
        </p:txBody>
      </p:sp>
      <p:sp>
        <p:nvSpPr>
          <p:cNvPr id="8196" name="AutoShape 4"/>
          <p:cNvSpPr>
            <a:spLocks noChangeArrowheads="1"/>
          </p:cNvSpPr>
          <p:nvPr/>
        </p:nvSpPr>
        <p:spPr bwMode="auto">
          <a:xfrm>
            <a:off x="273050" y="692150"/>
            <a:ext cx="1981200" cy="1447800"/>
          </a:xfrm>
          <a:prstGeom prst="homePlate">
            <a:avLst>
              <a:gd name="adj" fmla="val 34211"/>
            </a:avLst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200">
              <a:latin typeface="Arial" charset="0"/>
            </a:endParaRPr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>
            <a:off x="1873250" y="692150"/>
            <a:ext cx="1981200" cy="1447800"/>
          </a:xfrm>
          <a:prstGeom prst="chevron">
            <a:avLst>
              <a:gd name="adj" fmla="val 34211"/>
            </a:avLst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200">
              <a:latin typeface="Arial" charset="0"/>
            </a:endParaRPr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>
            <a:off x="3473450" y="692150"/>
            <a:ext cx="1981200" cy="1447800"/>
          </a:xfrm>
          <a:prstGeom prst="chevron">
            <a:avLst>
              <a:gd name="adj" fmla="val 34211"/>
            </a:avLst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200">
              <a:latin typeface="Arial" charset="0"/>
            </a:endParaRPr>
          </a:p>
        </p:txBody>
      </p:sp>
      <p:sp>
        <p:nvSpPr>
          <p:cNvPr id="8199" name="AutoShape 7"/>
          <p:cNvSpPr>
            <a:spLocks noChangeArrowheads="1"/>
          </p:cNvSpPr>
          <p:nvPr/>
        </p:nvSpPr>
        <p:spPr bwMode="auto">
          <a:xfrm>
            <a:off x="5108575" y="698500"/>
            <a:ext cx="1981200" cy="1447800"/>
          </a:xfrm>
          <a:prstGeom prst="chevron">
            <a:avLst>
              <a:gd name="adj" fmla="val 34211"/>
            </a:avLst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200">
              <a:latin typeface="Arial" charset="0"/>
            </a:endParaRPr>
          </a:p>
        </p:txBody>
      </p:sp>
      <p:sp>
        <p:nvSpPr>
          <p:cNvPr id="8200" name="AutoShape 8"/>
          <p:cNvSpPr>
            <a:spLocks noChangeArrowheads="1"/>
          </p:cNvSpPr>
          <p:nvPr/>
        </p:nvSpPr>
        <p:spPr bwMode="auto">
          <a:xfrm>
            <a:off x="6741433" y="719068"/>
            <a:ext cx="1981200" cy="1447800"/>
          </a:xfrm>
          <a:prstGeom prst="chevron">
            <a:avLst>
              <a:gd name="adj" fmla="val 34211"/>
            </a:avLst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200" dirty="0">
                <a:latin typeface="Arial" charset="0"/>
              </a:rPr>
              <a:t>Maßnahmen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2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200" dirty="0">
                <a:latin typeface="Arial" charset="0"/>
              </a:rPr>
              <a:t>Abstimmen BM,GR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200" dirty="0">
                <a:latin typeface="Arial" charset="0"/>
              </a:rPr>
              <a:t>Ziele2017-2020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de-DE" sz="1200" dirty="0">
                <a:latin typeface="Arial" charset="0"/>
              </a:rPr>
              <a:t>Gemeinderats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de-DE" sz="1200" dirty="0">
                <a:latin typeface="Arial" charset="0"/>
              </a:rPr>
              <a:t>Beschluss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de-DE" sz="1200" dirty="0">
                <a:latin typeface="Arial" charset="0"/>
              </a:rPr>
              <a:t>Bericht</a:t>
            </a:r>
            <a:endParaRPr lang="de-AT" altLang="de-DE" sz="1200" dirty="0">
              <a:latin typeface="Arial" charset="0"/>
            </a:endParaRPr>
          </a:p>
        </p:txBody>
      </p:sp>
      <p:sp>
        <p:nvSpPr>
          <p:cNvPr id="8201" name="AutoShape 9"/>
          <p:cNvSpPr>
            <a:spLocks noChangeArrowheads="1"/>
          </p:cNvSpPr>
          <p:nvPr/>
        </p:nvSpPr>
        <p:spPr bwMode="auto">
          <a:xfrm>
            <a:off x="2249488" y="4187825"/>
            <a:ext cx="1981200" cy="1447800"/>
          </a:xfrm>
          <a:prstGeom prst="chevron">
            <a:avLst>
              <a:gd name="adj" fmla="val 34211"/>
            </a:avLst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200">
              <a:latin typeface="Arial" charset="0"/>
            </a:endParaRPr>
          </a:p>
        </p:txBody>
      </p:sp>
      <p:sp>
        <p:nvSpPr>
          <p:cNvPr id="8202" name="AutoShape 10"/>
          <p:cNvSpPr>
            <a:spLocks noChangeArrowheads="1"/>
          </p:cNvSpPr>
          <p:nvPr/>
        </p:nvSpPr>
        <p:spPr bwMode="auto">
          <a:xfrm>
            <a:off x="273050" y="158750"/>
            <a:ext cx="8547100" cy="457200"/>
          </a:xfrm>
          <a:prstGeom prst="homePlate">
            <a:avLst>
              <a:gd name="adj" fmla="val 72181"/>
            </a:avLst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200">
              <a:latin typeface="Arial" charset="0"/>
            </a:endParaRP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434975" y="249238"/>
            <a:ext cx="14732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200" b="1">
                <a:latin typeface="Arial" charset="0"/>
              </a:rPr>
              <a:t>Projektbegleitung</a:t>
            </a: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434975" y="1150938"/>
            <a:ext cx="1785938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200">
                <a:latin typeface="Arial" charset="0"/>
              </a:rPr>
              <a:t>GRbeschluss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200">
                <a:latin typeface="Arial" charset="0"/>
              </a:rPr>
              <a:t>Projektdesign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200">
                <a:latin typeface="Arial" charset="0"/>
              </a:rPr>
              <a:t>ProjTN nominieren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200">
                <a:latin typeface="Arial" charset="0"/>
              </a:rPr>
              <a:t>Förderung FBG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200">
                <a:latin typeface="Arial" charset="0"/>
              </a:rPr>
              <a:t>Einladung,PR</a:t>
            </a: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350838" y="823913"/>
            <a:ext cx="1371600" cy="325437"/>
          </a:xfrm>
          <a:prstGeom prst="rect">
            <a:avLst/>
          </a:prstGeom>
          <a:solidFill>
            <a:schemeClr val="bg1"/>
          </a:solidFill>
          <a:ln w="25400">
            <a:solidFill>
              <a:srgbClr val="C0C0C0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2000" tIns="72000" rIns="72000" bIns="7200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de-DE" altLang="de-DE" sz="1200" b="1">
                <a:latin typeface="Arial" charset="0"/>
              </a:rPr>
              <a:t>Phase 1</a:t>
            </a: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3854450" y="1150938"/>
            <a:ext cx="1538288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200" dirty="0">
                <a:latin typeface="Arial" charset="0"/>
              </a:rPr>
              <a:t> Vorschläge  in PT  weiterentwickeln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200" dirty="0">
                <a:latin typeface="Arial" charset="0"/>
              </a:rPr>
              <a:t>Dokumentation Bürger-Befragung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200" dirty="0">
                <a:latin typeface="Arial" charset="0"/>
              </a:rPr>
              <a:t>Pressearbeit </a:t>
            </a:r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2220913" y="823913"/>
            <a:ext cx="1219200" cy="325437"/>
          </a:xfrm>
          <a:prstGeom prst="rect">
            <a:avLst/>
          </a:prstGeom>
          <a:solidFill>
            <a:schemeClr val="bg1"/>
          </a:solidFill>
          <a:ln w="254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2000" tIns="72000" rIns="72000" bIns="7200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de-DE" altLang="de-DE" sz="1200" b="1">
                <a:latin typeface="Arial" charset="0"/>
              </a:rPr>
              <a:t>Phase 1</a:t>
            </a:r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3817938" y="823913"/>
            <a:ext cx="1219200" cy="325437"/>
          </a:xfrm>
          <a:prstGeom prst="rect">
            <a:avLst/>
          </a:prstGeom>
          <a:solidFill>
            <a:schemeClr val="bg1"/>
          </a:solidFill>
          <a:ln w="254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2000" tIns="72000" rIns="72000" bIns="7200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de-DE" altLang="de-DE" sz="1200" b="1">
                <a:latin typeface="Arial" charset="0"/>
              </a:rPr>
              <a:t>Phase 2</a:t>
            </a:r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5418138" y="823913"/>
            <a:ext cx="1219200" cy="325437"/>
          </a:xfrm>
          <a:prstGeom prst="rect">
            <a:avLst/>
          </a:prstGeom>
          <a:solidFill>
            <a:schemeClr val="bg1"/>
          </a:solidFill>
          <a:ln w="254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2000" tIns="72000" rIns="72000" bIns="7200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de-DE" altLang="de-DE" sz="1200" b="1">
                <a:latin typeface="Arial" charset="0"/>
              </a:rPr>
              <a:t>Phase 3</a:t>
            </a:r>
          </a:p>
        </p:txBody>
      </p:sp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7018338" y="823913"/>
            <a:ext cx="1219200" cy="325437"/>
          </a:xfrm>
          <a:prstGeom prst="rect">
            <a:avLst/>
          </a:prstGeom>
          <a:solidFill>
            <a:schemeClr val="bg1"/>
          </a:solidFill>
          <a:ln w="254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2000" tIns="72000" rIns="72000" bIns="7200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de-DE" altLang="de-DE" sz="1200" b="1">
                <a:latin typeface="Arial" charset="0"/>
              </a:rPr>
              <a:t>Phase 4</a:t>
            </a:r>
          </a:p>
        </p:txBody>
      </p:sp>
      <p:sp>
        <p:nvSpPr>
          <p:cNvPr id="8211" name="Text Box 20"/>
          <p:cNvSpPr txBox="1">
            <a:spLocks noChangeArrowheads="1"/>
          </p:cNvSpPr>
          <p:nvPr/>
        </p:nvSpPr>
        <p:spPr bwMode="auto">
          <a:xfrm>
            <a:off x="5459412" y="1058863"/>
            <a:ext cx="1577975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200" dirty="0">
                <a:latin typeface="Arial" charset="0"/>
              </a:rPr>
              <a:t>BürgerInnen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200" dirty="0" err="1">
                <a:latin typeface="Arial" charset="0"/>
              </a:rPr>
              <a:t>einbindung</a:t>
            </a:r>
            <a:endParaRPr lang="de-DE" altLang="de-DE" sz="12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200" dirty="0">
                <a:latin typeface="Arial" charset="0"/>
              </a:rPr>
              <a:t>in Sollworkshop19.06.18 18.00</a:t>
            </a:r>
          </a:p>
        </p:txBody>
      </p:sp>
      <p:sp>
        <p:nvSpPr>
          <p:cNvPr id="8212" name="Text Box 22"/>
          <p:cNvSpPr txBox="1">
            <a:spLocks noChangeArrowheads="1"/>
          </p:cNvSpPr>
          <p:nvPr/>
        </p:nvSpPr>
        <p:spPr bwMode="auto">
          <a:xfrm>
            <a:off x="2693988" y="4791075"/>
            <a:ext cx="903287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200">
                <a:latin typeface="Arial" charset="0"/>
              </a:rPr>
              <a:t>Auditrat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200">
                <a:latin typeface="Arial" charset="0"/>
              </a:rPr>
              <a:t>Zertifikats-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200">
                <a:latin typeface="Arial" charset="0"/>
              </a:rPr>
              <a:t>verleihung</a:t>
            </a:r>
          </a:p>
        </p:txBody>
      </p:sp>
      <p:sp>
        <p:nvSpPr>
          <p:cNvPr id="8213" name="Text Box 23"/>
          <p:cNvSpPr txBox="1">
            <a:spLocks noChangeArrowheads="1"/>
          </p:cNvSpPr>
          <p:nvPr/>
        </p:nvSpPr>
        <p:spPr bwMode="auto">
          <a:xfrm>
            <a:off x="2254250" y="1150938"/>
            <a:ext cx="14986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200" dirty="0">
                <a:latin typeface="Arial" charset="0"/>
              </a:rPr>
              <a:t>Datensammlung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200" dirty="0">
                <a:latin typeface="Arial" charset="0"/>
              </a:rPr>
              <a:t>Erste Vorschläge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200" dirty="0">
                <a:latin typeface="Arial" charset="0"/>
              </a:rPr>
              <a:t>Arbeitsgruppen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200" dirty="0">
                <a:latin typeface="Arial" charset="0"/>
              </a:rPr>
              <a:t>nach Themen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200" dirty="0" err="1">
                <a:latin typeface="Arial" charset="0"/>
              </a:rPr>
              <a:t>Istworkshop</a:t>
            </a:r>
            <a:r>
              <a:rPr lang="de-DE" altLang="de-DE" sz="1200" dirty="0">
                <a:latin typeface="Arial" charset="0"/>
              </a:rPr>
              <a:t> 29.5.18.00</a:t>
            </a:r>
          </a:p>
        </p:txBody>
      </p:sp>
      <p:sp>
        <p:nvSpPr>
          <p:cNvPr id="8214" name="AutoShape 24"/>
          <p:cNvSpPr>
            <a:spLocks noChangeArrowheads="1"/>
          </p:cNvSpPr>
          <p:nvPr/>
        </p:nvSpPr>
        <p:spPr bwMode="auto">
          <a:xfrm>
            <a:off x="273050" y="5811838"/>
            <a:ext cx="8918575" cy="457200"/>
          </a:xfrm>
          <a:prstGeom prst="homePlate">
            <a:avLst>
              <a:gd name="adj" fmla="val 53102"/>
            </a:avLst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200" dirty="0">
                <a:latin typeface="Arial" charset="0"/>
              </a:rPr>
              <a:t>          05.2018 		Oktober 2018</a:t>
            </a:r>
          </a:p>
        </p:txBody>
      </p:sp>
      <p:sp>
        <p:nvSpPr>
          <p:cNvPr id="8215" name="Text Box 25"/>
          <p:cNvSpPr txBox="1">
            <a:spLocks noChangeArrowheads="1"/>
          </p:cNvSpPr>
          <p:nvPr/>
        </p:nvSpPr>
        <p:spPr bwMode="auto">
          <a:xfrm>
            <a:off x="4464050" y="4791075"/>
            <a:ext cx="1144588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200" dirty="0">
                <a:latin typeface="Arial" charset="0"/>
              </a:rPr>
              <a:t>Umsetzung</a:t>
            </a:r>
          </a:p>
        </p:txBody>
      </p:sp>
      <p:sp>
        <p:nvSpPr>
          <p:cNvPr id="8216" name="Text Box 26"/>
          <p:cNvSpPr txBox="1">
            <a:spLocks noChangeArrowheads="1"/>
          </p:cNvSpPr>
          <p:nvPr/>
        </p:nvSpPr>
        <p:spPr bwMode="auto">
          <a:xfrm>
            <a:off x="4230688" y="4319588"/>
            <a:ext cx="1228725" cy="325437"/>
          </a:xfrm>
          <a:prstGeom prst="rect">
            <a:avLst/>
          </a:prstGeom>
          <a:solidFill>
            <a:schemeClr val="bg1"/>
          </a:solidFill>
          <a:ln w="254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2000" tIns="72000" rIns="72000" bIns="7200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de-DE" altLang="de-DE" sz="1200" b="1">
                <a:latin typeface="Arial" charset="0"/>
              </a:rPr>
              <a:t>Phase 7</a:t>
            </a:r>
          </a:p>
        </p:txBody>
      </p:sp>
      <p:sp>
        <p:nvSpPr>
          <p:cNvPr id="8217" name="AutoShape 29"/>
          <p:cNvSpPr>
            <a:spLocks noChangeArrowheads="1"/>
          </p:cNvSpPr>
          <p:nvPr/>
        </p:nvSpPr>
        <p:spPr bwMode="auto">
          <a:xfrm>
            <a:off x="654050" y="4187825"/>
            <a:ext cx="1981200" cy="1447800"/>
          </a:xfrm>
          <a:prstGeom prst="chevron">
            <a:avLst>
              <a:gd name="adj" fmla="val 34211"/>
            </a:avLst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AT" altLang="de-DE" sz="1200">
                <a:latin typeface="Arial" charset="0"/>
              </a:rPr>
              <a:t>          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de-AT" altLang="de-DE" sz="1200"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AT" altLang="de-DE" sz="1200">
                <a:latin typeface="Arial" charset="0"/>
              </a:rPr>
              <a:t>Begutachtung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AT" altLang="de-DE" sz="1200">
                <a:latin typeface="Arial" charset="0"/>
              </a:rPr>
              <a:t> extern</a:t>
            </a:r>
          </a:p>
        </p:txBody>
      </p:sp>
      <p:sp>
        <p:nvSpPr>
          <p:cNvPr id="8218" name="Text Box 30"/>
          <p:cNvSpPr txBox="1">
            <a:spLocks noChangeArrowheads="1"/>
          </p:cNvSpPr>
          <p:nvPr/>
        </p:nvSpPr>
        <p:spPr bwMode="auto">
          <a:xfrm>
            <a:off x="901700" y="4319588"/>
            <a:ext cx="1219200" cy="325437"/>
          </a:xfrm>
          <a:prstGeom prst="rect">
            <a:avLst/>
          </a:prstGeom>
          <a:solidFill>
            <a:schemeClr val="bg1"/>
          </a:solidFill>
          <a:ln w="254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2000" tIns="72000" rIns="72000" bIns="7200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de-DE" altLang="de-DE" sz="1200" b="1">
                <a:latin typeface="Arial" charset="0"/>
              </a:rPr>
              <a:t>Phase 5</a:t>
            </a:r>
          </a:p>
        </p:txBody>
      </p:sp>
      <p:sp>
        <p:nvSpPr>
          <p:cNvPr id="8219" name="AutoShape 32"/>
          <p:cNvSpPr>
            <a:spLocks noChangeArrowheads="1"/>
          </p:cNvSpPr>
          <p:nvPr/>
        </p:nvSpPr>
        <p:spPr bwMode="auto">
          <a:xfrm>
            <a:off x="273050" y="2727325"/>
            <a:ext cx="8401050" cy="457200"/>
          </a:xfrm>
          <a:prstGeom prst="homePlate">
            <a:avLst>
              <a:gd name="adj" fmla="val 73840"/>
            </a:avLst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AT" altLang="de-DE" sz="1200" dirty="0">
                <a:latin typeface="Arial" charset="0"/>
              </a:rPr>
              <a:t>     01-03. 2018.2018	03-05. 2018                          06.2018                   Ende 03. 2018</a:t>
            </a:r>
          </a:p>
        </p:txBody>
      </p:sp>
      <p:sp>
        <p:nvSpPr>
          <p:cNvPr id="8220" name="Text Box 19"/>
          <p:cNvSpPr txBox="1">
            <a:spLocks noChangeArrowheads="1"/>
          </p:cNvSpPr>
          <p:nvPr/>
        </p:nvSpPr>
        <p:spPr bwMode="auto">
          <a:xfrm>
            <a:off x="2635250" y="4306888"/>
            <a:ext cx="1219200" cy="325437"/>
          </a:xfrm>
          <a:prstGeom prst="rect">
            <a:avLst/>
          </a:prstGeom>
          <a:solidFill>
            <a:schemeClr val="bg1"/>
          </a:solidFill>
          <a:ln w="254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2000" tIns="72000" rIns="72000" bIns="7200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de-DE" altLang="de-DE" sz="1200" b="1">
                <a:latin typeface="Arial" charset="0"/>
              </a:rPr>
              <a:t>Phase 6</a:t>
            </a:r>
          </a:p>
        </p:txBody>
      </p:sp>
    </p:spTree>
    <p:extLst>
      <p:ext uri="{BB962C8B-B14F-4D97-AF65-F5344CB8AC3E}">
        <p14:creationId xmlns:p14="http://schemas.microsoft.com/office/powerpoint/2010/main" val="30226937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37EE72-23C2-4BAA-A3AA-CA0F0E945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Angebotsvervollständigung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C182B27-0EC3-4EF5-9994-02A6F3923A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Eltern-Kind-Turnen, </a:t>
            </a:r>
            <a:r>
              <a:rPr lang="de-DE" dirty="0"/>
              <a:t>Vater-Kind-Sportangebot</a:t>
            </a:r>
          </a:p>
          <a:p>
            <a:r>
              <a:rPr lang="de-DE" dirty="0"/>
              <a:t>Sommerkids-Tenniscamp</a:t>
            </a:r>
          </a:p>
          <a:p>
            <a:r>
              <a:rPr lang="de-DE" dirty="0" err="1"/>
              <a:t>Skaterplatz</a:t>
            </a:r>
            <a:r>
              <a:rPr lang="de-DE" dirty="0"/>
              <a:t> in der Sportanlage</a:t>
            </a:r>
          </a:p>
          <a:p>
            <a:r>
              <a:rPr lang="de-DE" dirty="0"/>
              <a:t>Jungfußballtraining: </a:t>
            </a:r>
            <a:r>
              <a:rPr lang="de-DE" dirty="0" err="1"/>
              <a:t>Bambiniturnier</a:t>
            </a:r>
            <a:r>
              <a:rPr lang="de-DE" dirty="0"/>
              <a:t>, Ostercamp, </a:t>
            </a:r>
            <a:r>
              <a:rPr lang="de-DE" dirty="0" err="1"/>
              <a:t>Juxturniere</a:t>
            </a:r>
            <a:endParaRPr lang="de-DE" dirty="0"/>
          </a:p>
          <a:p>
            <a:r>
              <a:rPr lang="de-DE" dirty="0"/>
              <a:t>Sommerkinderbetreuung: </a:t>
            </a:r>
            <a:r>
              <a:rPr lang="de-DE" dirty="0" err="1"/>
              <a:t>sportl</a:t>
            </a:r>
            <a:r>
              <a:rPr lang="de-DE" dirty="0"/>
              <a:t>. Angebote von Vereinen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860771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C671F0-E6E6-43CD-9676-8DB5D126B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/>
              <a:t>Massnahmen</a:t>
            </a:r>
            <a:r>
              <a:rPr lang="de-AT" dirty="0"/>
              <a:t> und Bewertungen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4E54AB-741A-4CFE-AC05-E81561459A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1053227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BAA068-19A5-4123-9A95-46B726AB1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Zielgruppe Lebensphase A: Schwangerschaft und Geburt</a:t>
            </a:r>
            <a:endParaRPr lang="de-AT" dirty="0"/>
          </a:p>
        </p:txBody>
      </p:sp>
      <p:graphicFrame>
        <p:nvGraphicFramePr>
          <p:cNvPr id="9" name="Inhaltsplatzhalter 8">
            <a:extLst>
              <a:ext uri="{FF2B5EF4-FFF2-40B4-BE49-F238E27FC236}">
                <a16:creationId xmlns:a16="http://schemas.microsoft.com/office/drawing/2014/main" id="{0AD39A39-7D34-4AD7-883A-4DD1679B6C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2698204"/>
              </p:ext>
            </p:extLst>
          </p:nvPr>
        </p:nvGraphicFramePr>
        <p:xfrm>
          <a:off x="1547664" y="2204864"/>
          <a:ext cx="5065861" cy="41044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9050">
                  <a:extLst>
                    <a:ext uri="{9D8B030D-6E8A-4147-A177-3AD203B41FA5}">
                      <a16:colId xmlns:a16="http://schemas.microsoft.com/office/drawing/2014/main" val="3367171653"/>
                    </a:ext>
                  </a:extLst>
                </a:gridCol>
                <a:gridCol w="4526811">
                  <a:extLst>
                    <a:ext uri="{9D8B030D-6E8A-4147-A177-3AD203B41FA5}">
                      <a16:colId xmlns:a16="http://schemas.microsoft.com/office/drawing/2014/main" val="3742966050"/>
                    </a:ext>
                  </a:extLst>
                </a:gridCol>
              </a:tblGrid>
              <a:tr h="449356"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>
                          <a:effectLst/>
                        </a:rPr>
                        <a:t>A.1</a:t>
                      </a:r>
                      <a:endParaRPr lang="de-AT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 dirty="0">
                          <a:solidFill>
                            <a:srgbClr val="00B0F0"/>
                          </a:solidFill>
                          <a:effectLst/>
                        </a:rPr>
                        <a:t>Informationskampagnen, neue Homepageteile, verlinken</a:t>
                      </a:r>
                      <a:endParaRPr lang="de-AT" sz="1100" dirty="0">
                        <a:solidFill>
                          <a:srgbClr val="00B0F0"/>
                        </a:solidFill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164924508"/>
                  </a:ext>
                </a:extLst>
              </a:tr>
              <a:tr h="449356"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>
                          <a:effectLst/>
                        </a:rPr>
                        <a:t>A.2</a:t>
                      </a:r>
                      <a:endParaRPr lang="de-AT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 dirty="0">
                          <a:solidFill>
                            <a:srgbClr val="00B0F0"/>
                          </a:solidFill>
                          <a:effectLst/>
                        </a:rPr>
                        <a:t>Elternschule und Bildungsangebote vor Ort des Landes nützen, Bildungspass    </a:t>
                      </a:r>
                      <a:endParaRPr lang="de-AT" sz="1100" dirty="0">
                        <a:solidFill>
                          <a:srgbClr val="00B0F0"/>
                        </a:solidFill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552197770"/>
                  </a:ext>
                </a:extLst>
              </a:tr>
              <a:tr h="449356"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>
                          <a:effectLst/>
                        </a:rPr>
                        <a:t>A.3</a:t>
                      </a:r>
                      <a:endParaRPr lang="de-AT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>
                          <a:effectLst/>
                        </a:rPr>
                        <a:t>Schwangere zu Zwergerltreff in die Bücherei einladen</a:t>
                      </a:r>
                      <a:endParaRPr lang="de-AT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413710568"/>
                  </a:ext>
                </a:extLst>
              </a:tr>
              <a:tr h="449356"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>
                          <a:effectLst/>
                        </a:rPr>
                        <a:t>A.4</a:t>
                      </a:r>
                      <a:endParaRPr lang="de-AT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 dirty="0">
                          <a:effectLst/>
                        </a:rPr>
                        <a:t>Müttertreff anbieten  </a:t>
                      </a:r>
                      <a:r>
                        <a:rPr lang="de-DE" sz="1000" dirty="0">
                          <a:solidFill>
                            <a:srgbClr val="FF0000"/>
                          </a:solidFill>
                          <a:effectLst/>
                        </a:rPr>
                        <a:t>: 3 Punkte</a:t>
                      </a:r>
                      <a:endParaRPr lang="de-AT" sz="1100" dirty="0">
                        <a:solidFill>
                          <a:srgbClr val="FF0000"/>
                        </a:solidFill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251748593"/>
                  </a:ext>
                </a:extLst>
              </a:tr>
              <a:tr h="449356"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>
                          <a:effectLst/>
                        </a:rPr>
                        <a:t>A.5</a:t>
                      </a:r>
                      <a:endParaRPr lang="de-AT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 dirty="0">
                          <a:solidFill>
                            <a:srgbClr val="00B0F0"/>
                          </a:solidFill>
                          <a:effectLst/>
                        </a:rPr>
                        <a:t>Bedarf Kinderkrippe und Tagesmutter wird evaluiert </a:t>
                      </a:r>
                      <a:endParaRPr lang="de-AT" sz="1100" dirty="0">
                        <a:solidFill>
                          <a:srgbClr val="00B0F0"/>
                        </a:solidFill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487763740"/>
                  </a:ext>
                </a:extLst>
              </a:tr>
              <a:tr h="449356"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>
                          <a:effectLst/>
                        </a:rPr>
                        <a:t>A.6</a:t>
                      </a:r>
                      <a:endParaRPr lang="de-AT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 dirty="0">
                          <a:effectLst/>
                        </a:rPr>
                        <a:t>Hebamme zur Beratung einbinden</a:t>
                      </a:r>
                      <a:endParaRPr lang="de-AT" sz="1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481661218"/>
                  </a:ext>
                </a:extLst>
              </a:tr>
              <a:tr h="449356"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>
                          <a:effectLst/>
                        </a:rPr>
                        <a:t>A.7</a:t>
                      </a:r>
                      <a:endParaRPr lang="de-AT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>
                          <a:effectLst/>
                        </a:rPr>
                        <a:t>Yoga</a:t>
                      </a:r>
                      <a:endParaRPr lang="de-AT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502164805"/>
                  </a:ext>
                </a:extLst>
              </a:tr>
              <a:tr h="958966"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>
                          <a:effectLst/>
                        </a:rPr>
                        <a:t>A.8</a:t>
                      </a:r>
                      <a:endParaRPr lang="de-AT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 dirty="0">
                          <a:effectLst/>
                        </a:rPr>
                        <a:t>Kooperation mit </a:t>
                      </a:r>
                      <a:r>
                        <a:rPr lang="de-DE" sz="1000" dirty="0">
                          <a:solidFill>
                            <a:srgbClr val="00B0F0"/>
                          </a:solidFill>
                          <a:effectLst/>
                        </a:rPr>
                        <a:t>frühe Hilfen zu Bildung </a:t>
                      </a:r>
                      <a:r>
                        <a:rPr lang="de-DE" sz="1000" dirty="0">
                          <a:effectLst/>
                        </a:rPr>
                        <a:t>und Unterstützung zuhause in kritischen Fällen(Gratishilfe des Sozialvereins Deutschlandsberg)</a:t>
                      </a:r>
                      <a:endParaRPr lang="de-AT" sz="1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808463182"/>
                  </a:ext>
                </a:extLst>
              </a:tr>
            </a:tbl>
          </a:graphicData>
        </a:graphic>
      </p:graphicFrame>
      <p:pic>
        <p:nvPicPr>
          <p:cNvPr id="4" name="Grafik 3" descr="Handschlag">
            <a:extLst>
              <a:ext uri="{FF2B5EF4-FFF2-40B4-BE49-F238E27FC236}">
                <a16:creationId xmlns:a16="http://schemas.microsoft.com/office/drawing/2014/main" id="{2CC6AF09-B179-4927-8DC1-1FFB22D04E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76256" y="2204864"/>
            <a:ext cx="914400" cy="914400"/>
          </a:xfrm>
          <a:prstGeom prst="rect">
            <a:avLst/>
          </a:prstGeom>
        </p:spPr>
      </p:pic>
      <p:pic>
        <p:nvPicPr>
          <p:cNvPr id="6" name="Grafik 5" descr="Handschlag">
            <a:extLst>
              <a:ext uri="{FF2B5EF4-FFF2-40B4-BE49-F238E27FC236}">
                <a16:creationId xmlns:a16="http://schemas.microsoft.com/office/drawing/2014/main" id="{6898ED8C-6FAF-4171-A504-602A83BF5A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02220" y="5517232"/>
            <a:ext cx="914400" cy="914400"/>
          </a:xfrm>
          <a:prstGeom prst="rect">
            <a:avLst/>
          </a:prstGeom>
        </p:spPr>
      </p:pic>
      <p:pic>
        <p:nvPicPr>
          <p:cNvPr id="7" name="Grafik 6" descr="Handschlag">
            <a:extLst>
              <a:ext uri="{FF2B5EF4-FFF2-40B4-BE49-F238E27FC236}">
                <a16:creationId xmlns:a16="http://schemas.microsoft.com/office/drawing/2014/main" id="{6C90E473-C422-4C3D-B24F-999B9E8B80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76256" y="399816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0257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FBD490-7D2E-4A65-BCFC-387F9111C5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Zielgruppe Lebensphase B: Familie mit Säugling</a:t>
            </a:r>
            <a:endParaRPr lang="de-AT" dirty="0"/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FB99F07D-07AB-4C8F-A655-0409A2B0B3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8868756"/>
              </p:ext>
            </p:extLst>
          </p:nvPr>
        </p:nvGraphicFramePr>
        <p:xfrm>
          <a:off x="1259632" y="2132857"/>
          <a:ext cx="5353893" cy="28195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9699">
                  <a:extLst>
                    <a:ext uri="{9D8B030D-6E8A-4147-A177-3AD203B41FA5}">
                      <a16:colId xmlns:a16="http://schemas.microsoft.com/office/drawing/2014/main" val="4261297405"/>
                    </a:ext>
                  </a:extLst>
                </a:gridCol>
                <a:gridCol w="4784194">
                  <a:extLst>
                    <a:ext uri="{9D8B030D-6E8A-4147-A177-3AD203B41FA5}">
                      <a16:colId xmlns:a16="http://schemas.microsoft.com/office/drawing/2014/main" val="1008026646"/>
                    </a:ext>
                  </a:extLst>
                </a:gridCol>
              </a:tblGrid>
              <a:tr h="1195093"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>
                          <a:effectLst/>
                        </a:rPr>
                        <a:t>B.1</a:t>
                      </a:r>
                      <a:endParaRPr lang="de-AT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 dirty="0">
                          <a:solidFill>
                            <a:srgbClr val="00B0F0"/>
                          </a:solidFill>
                          <a:effectLst/>
                        </a:rPr>
                        <a:t>Ausbau </a:t>
                      </a:r>
                      <a:r>
                        <a:rPr lang="de-DE" sz="1000" dirty="0" err="1">
                          <a:solidFill>
                            <a:srgbClr val="00B0F0"/>
                          </a:solidFill>
                          <a:effectLst/>
                        </a:rPr>
                        <a:t>Genußwanderweg</a:t>
                      </a:r>
                      <a:r>
                        <a:rPr lang="de-DE" sz="1000" dirty="0">
                          <a:solidFill>
                            <a:srgbClr val="00B0F0"/>
                          </a:solidFill>
                          <a:effectLst/>
                        </a:rPr>
                        <a:t> </a:t>
                      </a:r>
                      <a:r>
                        <a:rPr lang="de-DE" sz="1000" dirty="0" err="1">
                          <a:solidFill>
                            <a:srgbClr val="00B0F0"/>
                          </a:solidFill>
                          <a:effectLst/>
                        </a:rPr>
                        <a:t>Zachgraben</a:t>
                      </a:r>
                      <a:r>
                        <a:rPr lang="de-DE" sz="1000" dirty="0">
                          <a:solidFill>
                            <a:srgbClr val="00B0F0"/>
                          </a:solidFill>
                          <a:effectLst/>
                        </a:rPr>
                        <a:t> barrierefrei und kinderwagenfreundlich (Beschilderung, generationenübergreifend</a:t>
                      </a:r>
                      <a:r>
                        <a:rPr lang="de-DE" sz="1000" dirty="0">
                          <a:effectLst/>
                        </a:rPr>
                        <a:t>)</a:t>
                      </a:r>
                      <a:br>
                        <a:rPr lang="de-DE" sz="1000" dirty="0">
                          <a:effectLst/>
                        </a:rPr>
                      </a:br>
                      <a:r>
                        <a:rPr lang="de-DE" sz="1000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Informationstafel, generationenübergreifende Geschichten, Familienwanderweg ab </a:t>
                      </a:r>
                      <a:r>
                        <a:rPr lang="de-DE" sz="1000" dirty="0" err="1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Hauptplatz,Schulproket</a:t>
                      </a:r>
                      <a:r>
                        <a:rPr lang="de-DE" sz="1000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: Bänke gestalten, jede Lebensphase Verein gestaltet Abschnitt des Wegs, </a:t>
                      </a:r>
                      <a:r>
                        <a:rPr lang="de-DE" sz="1000" dirty="0" err="1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Motorikgeräte</a:t>
                      </a:r>
                      <a:r>
                        <a:rPr lang="de-DE" sz="1000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, Sportstationen, Rätsel für Kinder, Geschichten wie es früher </a:t>
                      </a:r>
                      <a:r>
                        <a:rPr lang="de-DE" sz="1000" dirty="0" err="1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war,Jäger</a:t>
                      </a:r>
                      <a:r>
                        <a:rPr lang="de-DE" sz="1000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und Hubertuskapelle einbinden, Bach-Weg, Kombinieren mit Streuobstprojekt, Natürlicher Schatten am Spielplatz    Sieger 24 Punkte</a:t>
                      </a:r>
                      <a:endParaRPr lang="de-AT" sz="1100" dirty="0">
                        <a:solidFill>
                          <a:srgbClr val="FF0000"/>
                        </a:solidFill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326127347"/>
                  </a:ext>
                </a:extLst>
              </a:tr>
              <a:tr h="560001"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 dirty="0">
                          <a:effectLst/>
                        </a:rPr>
                        <a:t>B.2</a:t>
                      </a:r>
                      <a:endParaRPr lang="de-AT" sz="1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 dirty="0">
                          <a:effectLst/>
                        </a:rPr>
                        <a:t>Informationsschwerpunkt Homepage, Facebook, Familienleitbild</a:t>
                      </a:r>
                      <a:endParaRPr lang="de-AT" sz="1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632143692"/>
                  </a:ext>
                </a:extLst>
              </a:tr>
              <a:tr h="560001"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>
                          <a:effectLst/>
                        </a:rPr>
                        <a:t>B.3</a:t>
                      </a:r>
                      <a:endParaRPr lang="de-AT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 dirty="0">
                          <a:effectLst/>
                        </a:rPr>
                        <a:t>Eltern-Kind-Gruppe 0-4 </a:t>
                      </a:r>
                      <a:r>
                        <a:rPr lang="de-DE" sz="1000" dirty="0" err="1">
                          <a:effectLst/>
                        </a:rPr>
                        <a:t>Jahre,Erfahrungsaustausch</a:t>
                      </a:r>
                      <a:endParaRPr lang="de-AT" sz="1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2947806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94696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DB32FB-0816-4E59-8A8E-5FE7D7943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Zielgruppe Lebensphase C: Kleinkind bis 3 Jahre</a:t>
            </a:r>
            <a:endParaRPr lang="de-AT" dirty="0"/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2B0DBD0B-CFC1-40D0-8218-53570C9B0B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569508"/>
              </p:ext>
            </p:extLst>
          </p:nvPr>
        </p:nvGraphicFramePr>
        <p:xfrm>
          <a:off x="1187624" y="2040767"/>
          <a:ext cx="7056784" cy="45456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64096">
                  <a:extLst>
                    <a:ext uri="{9D8B030D-6E8A-4147-A177-3AD203B41FA5}">
                      <a16:colId xmlns:a16="http://schemas.microsoft.com/office/drawing/2014/main" val="3428604144"/>
                    </a:ext>
                  </a:extLst>
                </a:gridCol>
                <a:gridCol w="6192688">
                  <a:extLst>
                    <a:ext uri="{9D8B030D-6E8A-4147-A177-3AD203B41FA5}">
                      <a16:colId xmlns:a16="http://schemas.microsoft.com/office/drawing/2014/main" val="3486631889"/>
                    </a:ext>
                  </a:extLst>
                </a:gridCol>
              </a:tblGrid>
              <a:tr h="734401"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>
                          <a:effectLst/>
                        </a:rPr>
                        <a:t>C.1</a:t>
                      </a:r>
                      <a:endParaRPr lang="de-AT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dirty="0">
                          <a:effectLst/>
                        </a:rPr>
                        <a:t>Ausbau </a:t>
                      </a:r>
                      <a:r>
                        <a:rPr lang="de-DE" sz="1600" dirty="0" err="1">
                          <a:effectLst/>
                        </a:rPr>
                        <a:t>Genußwanderweg</a:t>
                      </a:r>
                      <a:r>
                        <a:rPr lang="de-DE" sz="1600" dirty="0">
                          <a:effectLst/>
                        </a:rPr>
                        <a:t> </a:t>
                      </a:r>
                      <a:r>
                        <a:rPr lang="de-DE" sz="1600" dirty="0" err="1">
                          <a:effectLst/>
                        </a:rPr>
                        <a:t>Zachgraben</a:t>
                      </a:r>
                      <a:r>
                        <a:rPr lang="de-DE" sz="1600" dirty="0">
                          <a:effectLst/>
                        </a:rPr>
                        <a:t> barrierefrei (Beschilderung, generationenübergreifend) siehe Phase B</a:t>
                      </a:r>
                      <a:endParaRPr lang="de-AT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810274282"/>
                  </a:ext>
                </a:extLst>
              </a:tr>
              <a:tr h="1846229"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>
                          <a:effectLst/>
                        </a:rPr>
                        <a:t>C.2</a:t>
                      </a:r>
                      <a:endParaRPr lang="de-AT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dirty="0">
                          <a:solidFill>
                            <a:srgbClr val="00B0F0"/>
                          </a:solidFill>
                          <a:effectLst/>
                        </a:rPr>
                        <a:t>Öffentlicher Zugang zu Kinderspielplatz         </a:t>
                      </a:r>
                      <a:r>
                        <a:rPr lang="de-DE" sz="1600" dirty="0">
                          <a:solidFill>
                            <a:srgbClr val="FF0000"/>
                          </a:solidFill>
                          <a:effectLst/>
                        </a:rPr>
                        <a:t>7 Punkte </a:t>
                      </a:r>
                      <a:r>
                        <a:rPr lang="de-DE" sz="1600" dirty="0">
                          <a:solidFill>
                            <a:srgbClr val="00B0F0"/>
                          </a:solidFill>
                          <a:effectLst/>
                        </a:rPr>
                        <a:t>(Kinderbeteiligungsprogramm Schule)- </a:t>
                      </a:r>
                    </a:p>
                    <a:p>
                      <a:pPr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dirty="0">
                          <a:solidFill>
                            <a:srgbClr val="00B0F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Fußläufiger Weg zur </a:t>
                      </a:r>
                      <a:r>
                        <a:rPr lang="de-DE" sz="1600" dirty="0" err="1">
                          <a:solidFill>
                            <a:srgbClr val="00B0F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Schilcherlandsiedlung</a:t>
                      </a:r>
                      <a:r>
                        <a:rPr lang="de-DE" sz="1600" dirty="0">
                          <a:solidFill>
                            <a:srgbClr val="00B0F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, barrierefreier </a:t>
                      </a:r>
                      <a:r>
                        <a:rPr lang="de-DE" sz="1600" dirty="0" err="1">
                          <a:solidFill>
                            <a:srgbClr val="00B0F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Zugang,Ausstattung:Wippe</a:t>
                      </a:r>
                      <a:r>
                        <a:rPr lang="de-DE" sz="1600" dirty="0">
                          <a:solidFill>
                            <a:srgbClr val="00B0F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de-DE" sz="1600" dirty="0" err="1">
                          <a:solidFill>
                            <a:srgbClr val="00B0F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Hutsche,Kletterwand,Reck,Netzschaukel</a:t>
                      </a:r>
                      <a:r>
                        <a:rPr lang="de-DE" sz="1600" dirty="0">
                          <a:solidFill>
                            <a:srgbClr val="00B0F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Sandkiste, Basketballnetz (Beschreibung durch anwesende Expertenkinder ), Einbindung Kinder in die Spielplatzgestaltung, Abenteuerspielplatz: Zeichenwettbewerb für das Sommerkinderprogramm </a:t>
                      </a:r>
                      <a:endParaRPr lang="de-AT" sz="1600" dirty="0">
                        <a:solidFill>
                          <a:srgbClr val="00B0F0"/>
                        </a:solidFill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327461555"/>
                  </a:ext>
                </a:extLst>
              </a:tr>
              <a:tr h="859251"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>
                          <a:effectLst/>
                        </a:rPr>
                        <a:t>C.3</a:t>
                      </a:r>
                      <a:endParaRPr lang="de-AT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 err="1">
                          <a:solidFill>
                            <a:srgbClr val="00B0F0"/>
                          </a:solidFill>
                          <a:effectLst/>
                        </a:rPr>
                        <a:t>Eltern-Aus-und</a:t>
                      </a:r>
                      <a:r>
                        <a:rPr lang="de-DE" sz="1600" dirty="0">
                          <a:solidFill>
                            <a:srgbClr val="00B0F0"/>
                          </a:solidFill>
                          <a:effectLst/>
                        </a:rPr>
                        <a:t> Fortbildung/ Elternpass, Vortragsserie mit Land </a:t>
                      </a:r>
                      <a:r>
                        <a:rPr lang="de-DE" sz="1600" dirty="0" err="1">
                          <a:solidFill>
                            <a:srgbClr val="00B0F0"/>
                          </a:solidFill>
                          <a:effectLst/>
                        </a:rPr>
                        <a:t>Stmk</a:t>
                      </a:r>
                      <a:r>
                        <a:rPr lang="de-DE" sz="1600" dirty="0">
                          <a:solidFill>
                            <a:srgbClr val="00B0F0"/>
                          </a:solidFill>
                          <a:effectLst/>
                        </a:rPr>
                        <a:t>: 2 und mehr, Ankündigung Homepage, </a:t>
                      </a:r>
                      <a:r>
                        <a:rPr lang="de-DE" sz="1600" dirty="0">
                          <a:effectLst/>
                        </a:rPr>
                        <a:t>Kinderbetreuung für Eltern bei Vorträgen anbieten, Ausbildungsreihe ZIL</a:t>
                      </a:r>
                      <a:endParaRPr lang="de-AT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de-AT" sz="1600" dirty="0">
                        <a:solidFill>
                          <a:srgbClr val="00B0F0"/>
                        </a:solidFill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689672225"/>
                  </a:ext>
                </a:extLst>
              </a:tr>
              <a:tr h="344129"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>
                          <a:effectLst/>
                        </a:rPr>
                        <a:t>C.4</a:t>
                      </a:r>
                      <a:endParaRPr lang="de-AT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dirty="0">
                          <a:effectLst/>
                        </a:rPr>
                        <a:t>Informationsschwerpunkt Homepage, Facebook, Familienleitbild</a:t>
                      </a:r>
                      <a:endParaRPr lang="de-AT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30115288"/>
                  </a:ext>
                </a:extLst>
              </a:tr>
              <a:tr h="464460"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>
                          <a:effectLst/>
                        </a:rPr>
                        <a:t>C.5</a:t>
                      </a:r>
                      <a:endParaRPr lang="de-AT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Frühmusikalische Erziehung</a:t>
                      </a:r>
                      <a:endParaRPr lang="de-AT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de-AT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459649211"/>
                  </a:ext>
                </a:extLst>
              </a:tr>
            </a:tbl>
          </a:graphicData>
        </a:graphic>
      </p:graphicFrame>
      <p:pic>
        <p:nvPicPr>
          <p:cNvPr id="5" name="Grafik 4" descr="Handschlag">
            <a:extLst>
              <a:ext uri="{FF2B5EF4-FFF2-40B4-BE49-F238E27FC236}">
                <a16:creationId xmlns:a16="http://schemas.microsoft.com/office/drawing/2014/main" id="{15F34F0B-BE16-444E-A175-BC74B1A00B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44612" y="567199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58671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0042A0-F462-45EF-A66B-BDFF475C5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Zielgruppe Lebensphase D: Kindergartenkind</a:t>
            </a:r>
            <a:endParaRPr lang="de-AT" dirty="0"/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91AD0659-B94B-492F-8DD3-389AE3689C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9738163"/>
              </p:ext>
            </p:extLst>
          </p:nvPr>
        </p:nvGraphicFramePr>
        <p:xfrm>
          <a:off x="990600" y="2132857"/>
          <a:ext cx="6605736" cy="32965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02906">
                  <a:extLst>
                    <a:ext uri="{9D8B030D-6E8A-4147-A177-3AD203B41FA5}">
                      <a16:colId xmlns:a16="http://schemas.microsoft.com/office/drawing/2014/main" val="1102159516"/>
                    </a:ext>
                  </a:extLst>
                </a:gridCol>
                <a:gridCol w="5902830">
                  <a:extLst>
                    <a:ext uri="{9D8B030D-6E8A-4147-A177-3AD203B41FA5}">
                      <a16:colId xmlns:a16="http://schemas.microsoft.com/office/drawing/2014/main" val="3139371909"/>
                    </a:ext>
                  </a:extLst>
                </a:gridCol>
              </a:tblGrid>
              <a:tr h="523103"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>
                          <a:effectLst/>
                        </a:rPr>
                        <a:t>D.1</a:t>
                      </a:r>
                      <a:endParaRPr lang="de-AT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dirty="0">
                          <a:effectLst/>
                        </a:rPr>
                        <a:t>Familienchor gründen, Chorleitende wird von der Gemeinde unterstützt, Interessensabfrage via Schule, EV, </a:t>
                      </a:r>
                      <a:r>
                        <a:rPr lang="de-DE" sz="1600" dirty="0" err="1">
                          <a:effectLst/>
                        </a:rPr>
                        <a:t>Gemeinsachaftsbildung</a:t>
                      </a:r>
                      <a:r>
                        <a:rPr lang="de-DE" sz="1600" dirty="0">
                          <a:effectLst/>
                        </a:rPr>
                        <a:t> jung und alt, </a:t>
                      </a:r>
                      <a:br>
                        <a:rPr lang="de-DE" sz="1600" dirty="0">
                          <a:effectLst/>
                        </a:rPr>
                      </a:br>
                      <a:r>
                        <a:rPr lang="de-DE" sz="1600" dirty="0">
                          <a:effectLst/>
                        </a:rPr>
                        <a:t>Chor- Nachwuchsförderung, locker, </a:t>
                      </a:r>
                      <a:r>
                        <a:rPr lang="de-DE" sz="1600" dirty="0" err="1">
                          <a:effectLst/>
                        </a:rPr>
                        <a:t>spassig</a:t>
                      </a:r>
                      <a:r>
                        <a:rPr lang="de-DE" sz="1600" dirty="0">
                          <a:effectLst/>
                        </a:rPr>
                        <a:t>       </a:t>
                      </a:r>
                      <a:r>
                        <a:rPr lang="de-DE" sz="1600" dirty="0">
                          <a:solidFill>
                            <a:srgbClr val="FF0000"/>
                          </a:solidFill>
                          <a:effectLst/>
                        </a:rPr>
                        <a:t>5 Punkte</a:t>
                      </a:r>
                      <a:r>
                        <a:rPr lang="de-DE" sz="1600" dirty="0">
                          <a:effectLst/>
                        </a:rPr>
                        <a:t>      </a:t>
                      </a:r>
                      <a:endParaRPr lang="de-AT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574132579"/>
                  </a:ext>
                </a:extLst>
              </a:tr>
              <a:tr h="523103"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>
                          <a:effectLst/>
                        </a:rPr>
                        <a:t>D.2</a:t>
                      </a:r>
                      <a:endParaRPr lang="de-AT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dirty="0">
                          <a:solidFill>
                            <a:srgbClr val="00B0F0"/>
                          </a:solidFill>
                          <a:effectLst/>
                        </a:rPr>
                        <a:t>Zugang zu </a:t>
                      </a:r>
                      <a:r>
                        <a:rPr lang="de-DE" sz="1600" dirty="0" err="1">
                          <a:solidFill>
                            <a:srgbClr val="00B0F0"/>
                          </a:solidFill>
                          <a:effectLst/>
                        </a:rPr>
                        <a:t>öffentl</a:t>
                      </a:r>
                      <a:r>
                        <a:rPr lang="de-DE" sz="1600" dirty="0">
                          <a:solidFill>
                            <a:srgbClr val="00B0F0"/>
                          </a:solidFill>
                          <a:effectLst/>
                        </a:rPr>
                        <a:t>. Spielplatz siehe Lebensphase C</a:t>
                      </a:r>
                      <a:endParaRPr lang="de-AT" sz="1600" dirty="0">
                        <a:solidFill>
                          <a:srgbClr val="00B0F0"/>
                        </a:solidFill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544845628"/>
                  </a:ext>
                </a:extLst>
              </a:tr>
              <a:tr h="523103"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>
                          <a:effectLst/>
                        </a:rPr>
                        <a:t>D.3</a:t>
                      </a:r>
                      <a:endParaRPr lang="de-AT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dirty="0">
                          <a:effectLst/>
                        </a:rPr>
                        <a:t>Offener </a:t>
                      </a:r>
                      <a:r>
                        <a:rPr lang="de-DE" sz="1600" dirty="0" err="1">
                          <a:effectLst/>
                        </a:rPr>
                        <a:t>Malort</a:t>
                      </a:r>
                      <a:r>
                        <a:rPr lang="de-DE" sz="1600" dirty="0">
                          <a:effectLst/>
                        </a:rPr>
                        <a:t> nach Stern als Angebot aufnehmen</a:t>
                      </a:r>
                      <a:endParaRPr lang="de-AT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244278118"/>
                  </a:ext>
                </a:extLst>
              </a:tr>
              <a:tr h="523103"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>
                          <a:effectLst/>
                        </a:rPr>
                        <a:t>D.4</a:t>
                      </a:r>
                      <a:endParaRPr lang="de-AT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AT" sz="1600" dirty="0">
                          <a:solidFill>
                            <a:srgbClr val="00B0F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Sommerkinderbetreuung mit Vereinen, Sommerkino, Zeichenwettbewerben, Spezialtagebetrieb, Sport- und lockeres Kinderbildungsprogramm, Basteln, alte Techniken, Geschichten von früher, etc.   </a:t>
                      </a:r>
                      <a:r>
                        <a:rPr lang="de-AT" sz="1600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 Punkte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78931312"/>
                  </a:ext>
                </a:extLst>
              </a:tr>
              <a:tr h="523103"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>
                          <a:effectLst/>
                        </a:rPr>
                        <a:t>D.5</a:t>
                      </a:r>
                      <a:endParaRPr lang="de-AT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dirty="0">
                          <a:solidFill>
                            <a:srgbClr val="00B0F0"/>
                          </a:solidFill>
                          <a:effectLst/>
                        </a:rPr>
                        <a:t>Familienspieletag: </a:t>
                      </a:r>
                      <a:r>
                        <a:rPr lang="de-DE" sz="1600" dirty="0" err="1">
                          <a:solidFill>
                            <a:srgbClr val="00B0F0"/>
                          </a:solidFill>
                          <a:effectLst/>
                        </a:rPr>
                        <a:t>Juxturniere</a:t>
                      </a:r>
                      <a:r>
                        <a:rPr lang="de-DE" sz="1600" dirty="0">
                          <a:solidFill>
                            <a:srgbClr val="00B0F0"/>
                          </a:solidFill>
                          <a:effectLst/>
                        </a:rPr>
                        <a:t>, Brettspiel, Seilziehen, Wissensfragen, </a:t>
                      </a:r>
                      <a:r>
                        <a:rPr lang="de-DE" sz="1600" dirty="0" err="1">
                          <a:solidFill>
                            <a:schemeClr val="tx1"/>
                          </a:solidFill>
                          <a:effectLst/>
                        </a:rPr>
                        <a:t>Quizes</a:t>
                      </a:r>
                      <a:r>
                        <a:rPr lang="de-DE" sz="1600" dirty="0">
                          <a:solidFill>
                            <a:schemeClr val="tx1"/>
                          </a:solidFill>
                          <a:effectLst/>
                        </a:rPr>
                        <a:t>   </a:t>
                      </a:r>
                      <a:r>
                        <a:rPr lang="de-DE" sz="1600" dirty="0">
                          <a:solidFill>
                            <a:srgbClr val="FF0000"/>
                          </a:solidFill>
                          <a:effectLst/>
                        </a:rPr>
                        <a:t>                               3 Punkte</a:t>
                      </a:r>
                      <a:endParaRPr lang="de-AT" sz="1600" dirty="0">
                        <a:solidFill>
                          <a:srgbClr val="FF0000"/>
                        </a:solidFill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2233436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84328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5135F6-51B3-4FAB-AAC4-618990244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Zielgruppe Lebensphase E: Schüler/in</a:t>
            </a:r>
            <a:endParaRPr lang="de-AT" dirty="0"/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1F075439-751C-4264-828F-060076F9DC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6548070"/>
              </p:ext>
            </p:extLst>
          </p:nvPr>
        </p:nvGraphicFramePr>
        <p:xfrm>
          <a:off x="990600" y="2204864"/>
          <a:ext cx="5622925" cy="33340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8327">
                  <a:extLst>
                    <a:ext uri="{9D8B030D-6E8A-4147-A177-3AD203B41FA5}">
                      <a16:colId xmlns:a16="http://schemas.microsoft.com/office/drawing/2014/main" val="2232576834"/>
                    </a:ext>
                  </a:extLst>
                </a:gridCol>
                <a:gridCol w="5024598">
                  <a:extLst>
                    <a:ext uri="{9D8B030D-6E8A-4147-A177-3AD203B41FA5}">
                      <a16:colId xmlns:a16="http://schemas.microsoft.com/office/drawing/2014/main" val="2320908498"/>
                    </a:ext>
                  </a:extLst>
                </a:gridCol>
              </a:tblGrid>
              <a:tr h="453683"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>
                          <a:effectLst/>
                        </a:rPr>
                        <a:t>E.1</a:t>
                      </a:r>
                      <a:endParaRPr lang="de-AT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dirty="0">
                          <a:solidFill>
                            <a:srgbClr val="00B0F0"/>
                          </a:solidFill>
                          <a:effectLst/>
                        </a:rPr>
                        <a:t>Jugendbürgermeister (pol. Bildung, UNICEF) </a:t>
                      </a:r>
                      <a:r>
                        <a:rPr lang="de-DE" sz="1600" dirty="0">
                          <a:solidFill>
                            <a:srgbClr val="FF0000"/>
                          </a:solidFill>
                          <a:effectLst/>
                        </a:rPr>
                        <a:t>3 Punkte</a:t>
                      </a:r>
                      <a:endParaRPr lang="de-AT" sz="1600" dirty="0">
                        <a:solidFill>
                          <a:srgbClr val="FF0000"/>
                        </a:solidFill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587891832"/>
                  </a:ext>
                </a:extLst>
              </a:tr>
              <a:tr h="968200"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>
                          <a:effectLst/>
                        </a:rPr>
                        <a:t>E.2</a:t>
                      </a:r>
                      <a:endParaRPr lang="de-AT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dirty="0">
                          <a:solidFill>
                            <a:srgbClr val="00B0F0"/>
                          </a:solidFill>
                          <a:effectLst/>
                        </a:rPr>
                        <a:t>Kinderrechte, Kinderbürgermeister, mit dem Kinderbüro Land STMK( in der Sommerkinderbetreuung integriertes Angebot, VS)</a:t>
                      </a:r>
                      <a:endParaRPr lang="de-AT" sz="1600" dirty="0">
                        <a:solidFill>
                          <a:srgbClr val="00B0F0"/>
                        </a:solidFill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680041361"/>
                  </a:ext>
                </a:extLst>
              </a:tr>
              <a:tr h="529435"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>
                          <a:effectLst/>
                        </a:rPr>
                        <a:t>E.3</a:t>
                      </a:r>
                      <a:endParaRPr lang="de-AT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dirty="0">
                          <a:effectLst/>
                        </a:rPr>
                        <a:t>Kummerbriefkasten und psycholog Betreuung bekanntmachen</a:t>
                      </a:r>
                      <a:endParaRPr lang="de-AT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660174359"/>
                  </a:ext>
                </a:extLst>
              </a:tr>
              <a:tr h="453683"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>
                          <a:effectLst/>
                        </a:rPr>
                        <a:t>E.4</a:t>
                      </a:r>
                      <a:endParaRPr lang="de-AT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dirty="0">
                          <a:effectLst/>
                        </a:rPr>
                        <a:t>Familienwandertag (Eröffnung </a:t>
                      </a:r>
                      <a:r>
                        <a:rPr lang="de-DE" sz="1600" dirty="0" err="1">
                          <a:effectLst/>
                        </a:rPr>
                        <a:t>Zachgraben</a:t>
                      </a:r>
                      <a:r>
                        <a:rPr lang="de-DE" sz="1600" dirty="0">
                          <a:effectLst/>
                        </a:rPr>
                        <a:t> Projekt)</a:t>
                      </a:r>
                      <a:endParaRPr lang="de-AT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283446365"/>
                  </a:ext>
                </a:extLst>
              </a:tr>
              <a:tr h="475319"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>
                          <a:effectLst/>
                        </a:rPr>
                        <a:t>E.5</a:t>
                      </a:r>
                      <a:endParaRPr lang="de-AT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dirty="0">
                          <a:solidFill>
                            <a:srgbClr val="00B0F0"/>
                          </a:solidFill>
                          <a:effectLst/>
                        </a:rPr>
                        <a:t>Abenteuer-Spielplatz (in </a:t>
                      </a:r>
                      <a:r>
                        <a:rPr lang="de-DE" sz="1600" dirty="0" err="1">
                          <a:solidFill>
                            <a:srgbClr val="00B0F0"/>
                          </a:solidFill>
                          <a:effectLst/>
                        </a:rPr>
                        <a:t>öffentl</a:t>
                      </a:r>
                      <a:r>
                        <a:rPr lang="de-DE" sz="1600" dirty="0">
                          <a:solidFill>
                            <a:srgbClr val="00B0F0"/>
                          </a:solidFill>
                          <a:effectLst/>
                        </a:rPr>
                        <a:t> Spielplatz integriert)</a:t>
                      </a:r>
                      <a:endParaRPr lang="de-AT" sz="1600" dirty="0">
                        <a:solidFill>
                          <a:srgbClr val="00B0F0"/>
                        </a:solidFill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607223310"/>
                  </a:ext>
                </a:extLst>
              </a:tr>
              <a:tr h="453683"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>
                          <a:effectLst/>
                        </a:rPr>
                        <a:t>E.6</a:t>
                      </a:r>
                      <a:endParaRPr lang="de-AT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Weg im Bach (in Projekt </a:t>
                      </a:r>
                      <a:r>
                        <a:rPr lang="de-DE" sz="1600" dirty="0" err="1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Zachgraben</a:t>
                      </a:r>
                      <a:r>
                        <a:rPr lang="de-DE" sz="16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integriert)</a:t>
                      </a:r>
                      <a:endParaRPr lang="de-AT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889338450"/>
                  </a:ext>
                </a:extLst>
              </a:tr>
            </a:tbl>
          </a:graphicData>
        </a:graphic>
      </p:graphicFrame>
      <p:pic>
        <p:nvPicPr>
          <p:cNvPr id="5" name="Grafik 4" descr="Handschlag">
            <a:extLst>
              <a:ext uri="{FF2B5EF4-FFF2-40B4-BE49-F238E27FC236}">
                <a16:creationId xmlns:a16="http://schemas.microsoft.com/office/drawing/2014/main" id="{215CAFBF-8088-453D-BA9A-B55DB185BB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10400" y="4725144"/>
            <a:ext cx="914400" cy="914400"/>
          </a:xfrm>
          <a:prstGeom prst="rect">
            <a:avLst/>
          </a:prstGeom>
        </p:spPr>
      </p:pic>
      <p:pic>
        <p:nvPicPr>
          <p:cNvPr id="6" name="Grafik 5" descr="Handschlag">
            <a:extLst>
              <a:ext uri="{FF2B5EF4-FFF2-40B4-BE49-F238E27FC236}">
                <a16:creationId xmlns:a16="http://schemas.microsoft.com/office/drawing/2014/main" id="{F3EDFFB1-F235-4AE7-A800-B21BA55119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76256" y="2514600"/>
            <a:ext cx="914400" cy="914400"/>
          </a:xfrm>
          <a:prstGeom prst="rect">
            <a:avLst/>
          </a:prstGeom>
        </p:spPr>
      </p:pic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1D680B2D-9ABC-42A2-BD65-D3A613DB60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8279118"/>
              </p:ext>
            </p:extLst>
          </p:nvPr>
        </p:nvGraphicFramePr>
        <p:xfrm>
          <a:off x="995874" y="5593184"/>
          <a:ext cx="5622925" cy="6477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8327">
                  <a:extLst>
                    <a:ext uri="{9D8B030D-6E8A-4147-A177-3AD203B41FA5}">
                      <a16:colId xmlns:a16="http://schemas.microsoft.com/office/drawing/2014/main" val="1526004012"/>
                    </a:ext>
                  </a:extLst>
                </a:gridCol>
                <a:gridCol w="5024598">
                  <a:extLst>
                    <a:ext uri="{9D8B030D-6E8A-4147-A177-3AD203B41FA5}">
                      <a16:colId xmlns:a16="http://schemas.microsoft.com/office/drawing/2014/main" val="2510313302"/>
                    </a:ext>
                  </a:extLst>
                </a:gridCol>
              </a:tblGrid>
              <a:tr h="453683"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 dirty="0">
                          <a:effectLst/>
                        </a:rPr>
                        <a:t>E.7</a:t>
                      </a:r>
                      <a:endParaRPr lang="de-AT" sz="1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Projekt Streuobstgarten für SchülerInnen und Familien (Obstgarten und woher kommt der Apfe</a:t>
                      </a:r>
                      <a:r>
                        <a:rPr lang="de-DE" sz="16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l?)     </a:t>
                      </a:r>
                      <a:r>
                        <a:rPr lang="de-DE" sz="1600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 Punkte</a:t>
                      </a:r>
                      <a:endParaRPr lang="de-AT" sz="1600" dirty="0">
                        <a:solidFill>
                          <a:srgbClr val="FF0000"/>
                        </a:solidFill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2065993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8680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4" name="Line 4"/>
          <p:cNvSpPr>
            <a:spLocks noChangeShapeType="1"/>
          </p:cNvSpPr>
          <p:nvPr/>
        </p:nvSpPr>
        <p:spPr bwMode="auto">
          <a:xfrm>
            <a:off x="649288" y="3646488"/>
            <a:ext cx="0" cy="3211512"/>
          </a:xfrm>
          <a:prstGeom prst="line">
            <a:avLst/>
          </a:prstGeom>
          <a:noFill/>
          <a:ln w="19050">
            <a:solidFill>
              <a:srgbClr val="F99D1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6565" name="Text Box 5"/>
          <p:cNvSpPr txBox="1">
            <a:spLocks noChangeArrowheads="1"/>
          </p:cNvSpPr>
          <p:nvPr/>
        </p:nvSpPr>
        <p:spPr bwMode="auto">
          <a:xfrm>
            <a:off x="827584" y="3356992"/>
            <a:ext cx="7632847" cy="10926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2600" dirty="0">
                <a:latin typeface="Helvetica 45 Light" pitchFamily="34" charset="0"/>
              </a:rPr>
              <a:t>Familienfreundliche Gemeinde </a:t>
            </a:r>
            <a:r>
              <a:rPr lang="de-DE" altLang="de-DE" sz="2600" dirty="0" err="1">
                <a:latin typeface="Helvetica 45 Light" pitchFamily="34" charset="0"/>
              </a:rPr>
              <a:t>St.Stefan</a:t>
            </a:r>
            <a:endParaRPr lang="de-DE" altLang="de-DE" sz="2600" dirty="0">
              <a:latin typeface="Helvetica 45 Light" pitchFamily="34" charset="0"/>
            </a:endParaRPr>
          </a:p>
          <a:p>
            <a:pPr>
              <a:spcBef>
                <a:spcPct val="50000"/>
              </a:spcBef>
            </a:pPr>
            <a:r>
              <a:rPr lang="de-DE" altLang="de-DE" sz="2600" dirty="0">
                <a:latin typeface="Helvetica 45 Light" pitchFamily="34" charset="0"/>
              </a:rPr>
              <a:t>Soll-Workshop</a:t>
            </a:r>
          </a:p>
        </p:txBody>
      </p:sp>
      <p:sp>
        <p:nvSpPr>
          <p:cNvPr id="66566" name="Text Box 6"/>
          <p:cNvSpPr txBox="1">
            <a:spLocks noChangeArrowheads="1"/>
          </p:cNvSpPr>
          <p:nvPr/>
        </p:nvSpPr>
        <p:spPr bwMode="auto">
          <a:xfrm>
            <a:off x="938213" y="5053806"/>
            <a:ext cx="5184775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2000" dirty="0">
                <a:latin typeface="Helvetica 45 Light" pitchFamily="34" charset="0"/>
              </a:rPr>
              <a:t>19.06.2018</a:t>
            </a:r>
          </a:p>
          <a:p>
            <a:pPr>
              <a:spcBef>
                <a:spcPct val="50000"/>
              </a:spcBef>
            </a:pPr>
            <a:r>
              <a:rPr lang="de-DE" altLang="de-DE" sz="2000" dirty="0">
                <a:latin typeface="Helvetica 45 Light" pitchFamily="34" charset="0"/>
              </a:rPr>
              <a:t>Mag. Erika Krenn-Neuwirth</a:t>
            </a: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-1800493"/>
            <a:ext cx="9144000" cy="3600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  <a:hlinkClick r:id="rId2"/>
              </a:rPr>
              <a:t>  </a:t>
            </a:r>
            <a:r>
              <a:rPr kumimoji="0" lang="de-DE" altLang="de-DE" sz="2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 </a:t>
            </a:r>
            <a:r>
              <a:rPr kumimoji="0" lang="de-DE" altLang="de-D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                                           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.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8438" y="1268760"/>
            <a:ext cx="3667125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85168F-ACC8-458F-9B53-E62F57A4C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Zielgruppe Lebensphase F: In Ausbildung Stehende/r</a:t>
            </a:r>
            <a:endParaRPr lang="de-AT" dirty="0"/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14F40815-8423-467B-9BAB-FA8C3C0CB8E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3977424"/>
              </p:ext>
            </p:extLst>
          </p:nvPr>
        </p:nvGraphicFramePr>
        <p:xfrm>
          <a:off x="1259632" y="2204864"/>
          <a:ext cx="7416824" cy="42864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8710">
                  <a:extLst>
                    <a:ext uri="{9D8B030D-6E8A-4147-A177-3AD203B41FA5}">
                      <a16:colId xmlns:a16="http://schemas.microsoft.com/office/drawing/2014/main" val="1386315835"/>
                    </a:ext>
                  </a:extLst>
                </a:gridCol>
                <a:gridCol w="6788114">
                  <a:extLst>
                    <a:ext uri="{9D8B030D-6E8A-4147-A177-3AD203B41FA5}">
                      <a16:colId xmlns:a16="http://schemas.microsoft.com/office/drawing/2014/main" val="3105572884"/>
                    </a:ext>
                  </a:extLst>
                </a:gridCol>
              </a:tblGrid>
              <a:tr h="808692"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>
                          <a:effectLst/>
                        </a:rPr>
                        <a:t>F.1</a:t>
                      </a:r>
                      <a:endParaRPr lang="de-AT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dirty="0">
                          <a:solidFill>
                            <a:srgbClr val="0070C0"/>
                          </a:solidFill>
                          <a:effectLst/>
                        </a:rPr>
                        <a:t>Jugend-Raum im Freien als neuer Treffpunkt für  Jugendliche am </a:t>
                      </a:r>
                      <a:r>
                        <a:rPr lang="de-DE" sz="1600" dirty="0" err="1">
                          <a:solidFill>
                            <a:srgbClr val="0070C0"/>
                          </a:solidFill>
                          <a:effectLst/>
                        </a:rPr>
                        <a:t>Skaterplatz</a:t>
                      </a:r>
                      <a:r>
                        <a:rPr lang="de-DE" sz="1600" dirty="0">
                          <a:solidFill>
                            <a:srgbClr val="0070C0"/>
                          </a:solidFill>
                          <a:effectLst/>
                        </a:rPr>
                        <a:t>: </a:t>
                      </a:r>
                      <a:r>
                        <a:rPr lang="de-DE" sz="1600" dirty="0" err="1">
                          <a:solidFill>
                            <a:srgbClr val="0070C0"/>
                          </a:solidFill>
                          <a:effectLst/>
                        </a:rPr>
                        <a:t>Pavillion</a:t>
                      </a:r>
                      <a:r>
                        <a:rPr lang="de-DE" sz="1600" dirty="0">
                          <a:solidFill>
                            <a:srgbClr val="0070C0"/>
                          </a:solidFill>
                          <a:effectLst/>
                        </a:rPr>
                        <a:t> oder Carport, feste unverrückbare Bänke und Tisch bei der Sportanlage (einsehbarer, klarer Raum am Gelände, markiert) als Zusatzangebot (hoher Grad an  Vereinsorganisation bei Jugendlichen </a:t>
                      </a:r>
                      <a:r>
                        <a:rPr lang="de-DE" sz="1600" dirty="0" err="1">
                          <a:solidFill>
                            <a:srgbClr val="0070C0"/>
                          </a:solidFill>
                          <a:effectLst/>
                        </a:rPr>
                        <a:t>zB</a:t>
                      </a:r>
                      <a:r>
                        <a:rPr lang="de-DE" sz="1600" dirty="0">
                          <a:solidFill>
                            <a:srgbClr val="0070C0"/>
                          </a:solidFill>
                          <a:effectLst/>
                        </a:rPr>
                        <a:t>. LJ, Musikverein, Sportvereine, etc.) auch für Phase E geeignet</a:t>
                      </a:r>
                    </a:p>
                    <a:p>
                      <a:pPr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dirty="0">
                          <a:solidFill>
                            <a:srgbClr val="0070C0"/>
                          </a:solidFill>
                          <a:effectLst/>
                        </a:rPr>
                        <a:t>Bedarf für Jugendraum klären, Spielregelkatalog, Verantwortungsklärung – Einbindung beim Aufbau und Gestaltung             </a:t>
                      </a:r>
                      <a:r>
                        <a:rPr lang="de-DE" sz="1600" dirty="0">
                          <a:solidFill>
                            <a:srgbClr val="FF0000"/>
                          </a:solidFill>
                          <a:effectLst/>
                        </a:rPr>
                        <a:t>4 Punkte</a:t>
                      </a:r>
                      <a:endParaRPr lang="de-AT" sz="1600" dirty="0">
                        <a:solidFill>
                          <a:srgbClr val="FF0000"/>
                        </a:solidFill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822386303"/>
                  </a:ext>
                </a:extLst>
              </a:tr>
              <a:tr h="378940"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>
                          <a:effectLst/>
                        </a:rPr>
                        <a:t>F.2</a:t>
                      </a:r>
                      <a:endParaRPr lang="de-AT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dirty="0">
                          <a:solidFill>
                            <a:srgbClr val="0070C0"/>
                          </a:solidFill>
                          <a:effectLst/>
                        </a:rPr>
                        <a:t>Punkte für gute Taten/ St. </a:t>
                      </a:r>
                      <a:r>
                        <a:rPr lang="de-DE" sz="1600" dirty="0" err="1">
                          <a:solidFill>
                            <a:srgbClr val="0070C0"/>
                          </a:solidFill>
                          <a:effectLst/>
                        </a:rPr>
                        <a:t>Stefaner</a:t>
                      </a:r>
                      <a:r>
                        <a:rPr lang="de-DE" sz="1600" dirty="0">
                          <a:solidFill>
                            <a:srgbClr val="0070C0"/>
                          </a:solidFill>
                          <a:effectLst/>
                        </a:rPr>
                        <a:t> Sozialpunkte: Katalog für Hilfe in St. Stefan durch Jugendliche: </a:t>
                      </a:r>
                      <a:r>
                        <a:rPr lang="de-DE" sz="1600" dirty="0" err="1">
                          <a:solidFill>
                            <a:srgbClr val="0070C0"/>
                          </a:solidFill>
                          <a:effectLst/>
                        </a:rPr>
                        <a:t>zB</a:t>
                      </a:r>
                      <a:r>
                        <a:rPr lang="de-DE" sz="1600" dirty="0">
                          <a:solidFill>
                            <a:srgbClr val="0070C0"/>
                          </a:solidFill>
                          <a:effectLst/>
                        </a:rPr>
                        <a:t>. Einkaufsservice für Gehbehinderte, Spazierengehen, Vorlesen, </a:t>
                      </a:r>
                      <a:r>
                        <a:rPr lang="de-DE" sz="1600" dirty="0" err="1">
                          <a:solidFill>
                            <a:srgbClr val="0070C0"/>
                          </a:solidFill>
                          <a:effectLst/>
                        </a:rPr>
                        <a:t>Beteiligungng</a:t>
                      </a:r>
                      <a:r>
                        <a:rPr lang="de-DE" sz="1600" dirty="0">
                          <a:solidFill>
                            <a:srgbClr val="0070C0"/>
                          </a:solidFill>
                          <a:effectLst/>
                        </a:rPr>
                        <a:t> an Kreativtagen als Unterstützerin, Deutschkonversation für Asylwerbende / Migranten soziale Aktivitäten / Begünstigungen für Jugendliche wie Prämierung der besten 3, Rabatte, Vergünstigungen, teilnahmen an bestimmten Wunschveranstaltungen, Konzertkarten etc.  </a:t>
                      </a:r>
                      <a:r>
                        <a:rPr lang="de-DE" sz="1600" dirty="0">
                          <a:solidFill>
                            <a:srgbClr val="FF0000"/>
                          </a:solidFill>
                          <a:effectLst/>
                        </a:rPr>
                        <a:t>14 Punkte</a:t>
                      </a:r>
                      <a:endParaRPr lang="de-AT" sz="1600" dirty="0">
                        <a:solidFill>
                          <a:srgbClr val="FF0000"/>
                        </a:solidFill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882353978"/>
                  </a:ext>
                </a:extLst>
              </a:tr>
              <a:tr h="808692"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>
                          <a:effectLst/>
                        </a:rPr>
                        <a:t>F.3</a:t>
                      </a:r>
                      <a:endParaRPr lang="de-AT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dirty="0">
                          <a:solidFill>
                            <a:srgbClr val="0070C0"/>
                          </a:solidFill>
                          <a:effectLst/>
                        </a:rPr>
                        <a:t>Vernetzung der Informationen zu Jobangeboten, </a:t>
                      </a:r>
                      <a:r>
                        <a:rPr lang="de-DE" sz="1600" dirty="0" err="1">
                          <a:solidFill>
                            <a:srgbClr val="0070C0"/>
                          </a:solidFill>
                          <a:effectLst/>
                        </a:rPr>
                        <a:t>Jobdatings</a:t>
                      </a:r>
                      <a:r>
                        <a:rPr lang="de-DE" sz="1600" dirty="0">
                          <a:solidFill>
                            <a:srgbClr val="0070C0"/>
                          </a:solidFill>
                          <a:effectLst/>
                        </a:rPr>
                        <a:t>, Ausbildungsmöglichkeiten, Praktika, Schnupperlehren auf </a:t>
                      </a:r>
                      <a:r>
                        <a:rPr lang="de-DE" sz="1600" dirty="0" err="1">
                          <a:solidFill>
                            <a:srgbClr val="0070C0"/>
                          </a:solidFill>
                          <a:effectLst/>
                        </a:rPr>
                        <a:t>Gemeindebene</a:t>
                      </a:r>
                      <a:r>
                        <a:rPr lang="de-DE" sz="1600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de-DE" sz="1600" dirty="0">
                          <a:solidFill>
                            <a:srgbClr val="FF0000"/>
                          </a:solidFill>
                          <a:effectLst/>
                        </a:rPr>
                        <a:t>1 Punkt</a:t>
                      </a:r>
                      <a:endParaRPr lang="de-AT" sz="1600" dirty="0">
                        <a:solidFill>
                          <a:srgbClr val="FF0000"/>
                        </a:solidFill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204627183"/>
                  </a:ext>
                </a:extLst>
              </a:tr>
              <a:tr h="378940"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>
                          <a:effectLst/>
                        </a:rPr>
                        <a:t>F.4</a:t>
                      </a:r>
                      <a:endParaRPr lang="de-AT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dirty="0" err="1">
                          <a:effectLst/>
                        </a:rPr>
                        <a:t>Motorikpark</a:t>
                      </a:r>
                      <a:r>
                        <a:rPr lang="de-DE" sz="1600" dirty="0">
                          <a:effectLst/>
                        </a:rPr>
                        <a:t> in das Projekt </a:t>
                      </a:r>
                      <a:r>
                        <a:rPr lang="de-DE" sz="1600" dirty="0" err="1">
                          <a:effectLst/>
                        </a:rPr>
                        <a:t>Zachgraben</a:t>
                      </a:r>
                      <a:r>
                        <a:rPr lang="de-DE" sz="1600" dirty="0">
                          <a:effectLst/>
                        </a:rPr>
                        <a:t> integriert</a:t>
                      </a:r>
                      <a:endParaRPr lang="de-AT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107128300"/>
                  </a:ext>
                </a:extLst>
              </a:tr>
            </a:tbl>
          </a:graphicData>
        </a:graphic>
      </p:graphicFrame>
      <p:pic>
        <p:nvPicPr>
          <p:cNvPr id="5" name="Grafik 4" descr="Handschlag">
            <a:extLst>
              <a:ext uri="{FF2B5EF4-FFF2-40B4-BE49-F238E27FC236}">
                <a16:creationId xmlns:a16="http://schemas.microsoft.com/office/drawing/2014/main" id="{B7355C73-A31B-491B-8055-529F5ABC9F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72200" y="581819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6181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26D708-EDBA-4837-B69B-613B6B986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Zielgruppe Lebensphase G: Nachelterliche Phase (ebenso für SeniorInnen)</a:t>
            </a:r>
            <a:endParaRPr lang="de-AT" dirty="0"/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5873052D-B6B0-4F71-8DCE-0F31182275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3936532"/>
              </p:ext>
            </p:extLst>
          </p:nvPr>
        </p:nvGraphicFramePr>
        <p:xfrm>
          <a:off x="1115616" y="2276873"/>
          <a:ext cx="6408712" cy="22790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3254">
                  <a:extLst>
                    <a:ext uri="{9D8B030D-6E8A-4147-A177-3AD203B41FA5}">
                      <a16:colId xmlns:a16="http://schemas.microsoft.com/office/drawing/2014/main" val="3720169947"/>
                    </a:ext>
                  </a:extLst>
                </a:gridCol>
                <a:gridCol w="5865458">
                  <a:extLst>
                    <a:ext uri="{9D8B030D-6E8A-4147-A177-3AD203B41FA5}">
                      <a16:colId xmlns:a16="http://schemas.microsoft.com/office/drawing/2014/main" val="421691867"/>
                    </a:ext>
                  </a:extLst>
                </a:gridCol>
              </a:tblGrid>
              <a:tr h="923213"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>
                          <a:effectLst/>
                        </a:rPr>
                        <a:t>G.1</a:t>
                      </a:r>
                      <a:endParaRPr lang="de-AT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dirty="0">
                          <a:effectLst/>
                        </a:rPr>
                        <a:t>Vortragsserie zu Demenz und Pflegehilfen, Tabu für rechtzeitige Betreuung von Krankheitsfällen bearbeiten, Hilfe annehmen können</a:t>
                      </a:r>
                      <a:endParaRPr lang="de-AT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198095368"/>
                  </a:ext>
                </a:extLst>
              </a:tr>
              <a:tr h="923213"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>
                          <a:effectLst/>
                        </a:rPr>
                        <a:t>G.2</a:t>
                      </a:r>
                      <a:endParaRPr lang="de-AT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dirty="0">
                          <a:effectLst/>
                        </a:rPr>
                        <a:t>Einrichten einer Ansprechperson im Krisenfall bei der Pflegedrehscheibe, Gemeindebezogene Unterstützung</a:t>
                      </a:r>
                      <a:endParaRPr lang="de-AT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840430255"/>
                  </a:ext>
                </a:extLst>
              </a:tr>
              <a:tr h="432603"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>
                          <a:effectLst/>
                        </a:rPr>
                        <a:t>G.3</a:t>
                      </a:r>
                      <a:endParaRPr lang="de-AT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dirty="0">
                          <a:effectLst/>
                        </a:rPr>
                        <a:t>Tagesstätte bekannt machen, demenzfreundliche Gemeinde</a:t>
                      </a:r>
                      <a:endParaRPr lang="de-AT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20916798"/>
                  </a:ext>
                </a:extLst>
              </a:tr>
            </a:tbl>
          </a:graphicData>
        </a:graphic>
      </p:graphicFrame>
      <p:pic>
        <p:nvPicPr>
          <p:cNvPr id="5" name="Grafik 4" descr="Handschlag">
            <a:extLst>
              <a:ext uri="{FF2B5EF4-FFF2-40B4-BE49-F238E27FC236}">
                <a16:creationId xmlns:a16="http://schemas.microsoft.com/office/drawing/2014/main" id="{F11FAA58-C060-4B74-B3BA-795C634EFC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68344" y="3140968"/>
            <a:ext cx="914400" cy="783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34867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A95C08-7F86-4A27-9ACB-6DCEC757D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Zielgruppe Lebensphase H: Senior/innen</a:t>
            </a:r>
            <a:endParaRPr lang="de-AT" dirty="0"/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C3A8F684-F4EE-446A-A5CA-1288667D92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1499431"/>
              </p:ext>
            </p:extLst>
          </p:nvPr>
        </p:nvGraphicFramePr>
        <p:xfrm>
          <a:off x="899592" y="2204864"/>
          <a:ext cx="7541840" cy="41258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39307">
                  <a:extLst>
                    <a:ext uri="{9D8B030D-6E8A-4147-A177-3AD203B41FA5}">
                      <a16:colId xmlns:a16="http://schemas.microsoft.com/office/drawing/2014/main" val="151481143"/>
                    </a:ext>
                  </a:extLst>
                </a:gridCol>
                <a:gridCol w="6902533">
                  <a:extLst>
                    <a:ext uri="{9D8B030D-6E8A-4147-A177-3AD203B41FA5}">
                      <a16:colId xmlns:a16="http://schemas.microsoft.com/office/drawing/2014/main" val="2132894495"/>
                    </a:ext>
                  </a:extLst>
                </a:gridCol>
              </a:tblGrid>
              <a:tr h="820891"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>
                          <a:effectLst/>
                        </a:rPr>
                        <a:t>H.1</a:t>
                      </a:r>
                      <a:endParaRPr lang="de-AT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dirty="0">
                          <a:effectLst/>
                        </a:rPr>
                        <a:t>Generationenhaus/ Seniorentagesstelle / </a:t>
                      </a:r>
                      <a:r>
                        <a:rPr lang="de-DE" sz="1600" dirty="0" err="1">
                          <a:effectLst/>
                        </a:rPr>
                        <a:t>Bewußtseinsbildung</a:t>
                      </a:r>
                      <a:r>
                        <a:rPr lang="de-DE" sz="1600" dirty="0">
                          <a:effectLst/>
                        </a:rPr>
                        <a:t> und Thematisieren von Pflegemöglichkeiten</a:t>
                      </a:r>
                      <a:endParaRPr lang="de-AT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263762286"/>
                  </a:ext>
                </a:extLst>
              </a:tr>
              <a:tr h="820891"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>
                          <a:effectLst/>
                        </a:rPr>
                        <a:t>H.2</a:t>
                      </a:r>
                      <a:endParaRPr lang="de-AT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dirty="0">
                          <a:effectLst/>
                        </a:rPr>
                        <a:t>Pflegeschwerpunkt und Informationsvernetzung für Familien mit pflegebedürftigen Angehörigen</a:t>
                      </a:r>
                      <a:endParaRPr lang="de-AT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47961927"/>
                  </a:ext>
                </a:extLst>
              </a:tr>
              <a:tr h="410446"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>
                          <a:effectLst/>
                        </a:rPr>
                        <a:t>H.3</a:t>
                      </a:r>
                      <a:endParaRPr lang="de-AT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dirty="0">
                          <a:effectLst/>
                        </a:rPr>
                        <a:t>Barrierefreie Wanderwege zum Keltenkreis, Bankerlaufstellen in das (Projekt </a:t>
                      </a:r>
                      <a:r>
                        <a:rPr lang="de-DE" sz="1600" dirty="0" err="1">
                          <a:effectLst/>
                        </a:rPr>
                        <a:t>Zachgraben</a:t>
                      </a:r>
                      <a:r>
                        <a:rPr lang="de-DE" sz="1600" dirty="0">
                          <a:effectLst/>
                        </a:rPr>
                        <a:t> integriert)</a:t>
                      </a:r>
                      <a:endParaRPr lang="de-AT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097356653"/>
                  </a:ext>
                </a:extLst>
              </a:tr>
              <a:tr h="820891"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>
                          <a:effectLst/>
                        </a:rPr>
                        <a:t>H.4</a:t>
                      </a:r>
                      <a:endParaRPr lang="de-AT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dirty="0">
                          <a:effectLst/>
                        </a:rPr>
                        <a:t>Informationsschwerpunkt Homepage, Facebook, Seniorenprogramm auf die Homepage übernehmen</a:t>
                      </a:r>
                      <a:endParaRPr lang="de-AT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614596530"/>
                  </a:ext>
                </a:extLst>
              </a:tr>
              <a:tr h="410446"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>
                          <a:effectLst/>
                        </a:rPr>
                        <a:t>H.5</a:t>
                      </a:r>
                      <a:endParaRPr lang="de-AT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dirty="0">
                          <a:effectLst/>
                        </a:rPr>
                        <a:t>Kooperation Demenzservicestelle, Beratung und Information für Angehörige</a:t>
                      </a:r>
                      <a:endParaRPr lang="de-AT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87391649"/>
                  </a:ext>
                </a:extLst>
              </a:tr>
              <a:tr h="820891"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>
                          <a:effectLst/>
                        </a:rPr>
                        <a:t>H.6</a:t>
                      </a:r>
                      <a:endParaRPr lang="de-AT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dirty="0">
                          <a:effectLst/>
                        </a:rPr>
                        <a:t>Pflegedrehscheibe: Förderberatung, umfassende Unterstützung für Angehörige von zu Pflegenden als Schwerpunkt der demenzfreundlichen Gemeinde</a:t>
                      </a:r>
                      <a:endParaRPr lang="de-AT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103776610"/>
                  </a:ext>
                </a:extLst>
              </a:tr>
            </a:tbl>
          </a:graphicData>
        </a:graphic>
      </p:graphicFrame>
      <p:pic>
        <p:nvPicPr>
          <p:cNvPr id="5" name="Grafik 4" descr="Handschlag">
            <a:extLst>
              <a:ext uri="{FF2B5EF4-FFF2-40B4-BE49-F238E27FC236}">
                <a16:creationId xmlns:a16="http://schemas.microsoft.com/office/drawing/2014/main" id="{8165D2F4-0684-450E-A825-39420C900E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52320" y="6074684"/>
            <a:ext cx="914400" cy="783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31059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C2EABB-48A8-44C4-9BB9-AB6C7FD49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Zielgruppe Phase I: Mensch mit besonderen Bedürfnissen</a:t>
            </a:r>
            <a:endParaRPr lang="de-AT" dirty="0"/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A9358073-59E4-45E6-9BB2-65D05D6409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0508682"/>
              </p:ext>
            </p:extLst>
          </p:nvPr>
        </p:nvGraphicFramePr>
        <p:xfrm>
          <a:off x="1115616" y="2348881"/>
          <a:ext cx="6768752" cy="18831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3774">
                  <a:extLst>
                    <a:ext uri="{9D8B030D-6E8A-4147-A177-3AD203B41FA5}">
                      <a16:colId xmlns:a16="http://schemas.microsoft.com/office/drawing/2014/main" val="2741167879"/>
                    </a:ext>
                  </a:extLst>
                </a:gridCol>
                <a:gridCol w="6194978">
                  <a:extLst>
                    <a:ext uri="{9D8B030D-6E8A-4147-A177-3AD203B41FA5}">
                      <a16:colId xmlns:a16="http://schemas.microsoft.com/office/drawing/2014/main" val="998479601"/>
                    </a:ext>
                  </a:extLst>
                </a:gridCol>
              </a:tblGrid>
              <a:tr h="627724"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>
                          <a:effectLst/>
                        </a:rPr>
                        <a:t>I.1</a:t>
                      </a:r>
                      <a:endParaRPr lang="de-AT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dirty="0">
                          <a:effectLst/>
                        </a:rPr>
                        <a:t>Barrierefreie Wanderwege zum Keltenkreis, Bankerlaufstellen ( in das Projekt </a:t>
                      </a:r>
                      <a:r>
                        <a:rPr lang="de-DE" sz="1600" dirty="0" err="1">
                          <a:effectLst/>
                        </a:rPr>
                        <a:t>Zachgraben</a:t>
                      </a:r>
                      <a:r>
                        <a:rPr lang="de-DE" sz="1600" dirty="0">
                          <a:effectLst/>
                        </a:rPr>
                        <a:t> integriert)</a:t>
                      </a:r>
                      <a:endParaRPr lang="de-AT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51316550"/>
                  </a:ext>
                </a:extLst>
              </a:tr>
              <a:tr h="627724"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>
                          <a:effectLst/>
                        </a:rPr>
                        <a:t>I.2</a:t>
                      </a:r>
                      <a:endParaRPr lang="de-AT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dirty="0">
                          <a:effectLst/>
                        </a:rPr>
                        <a:t>Informationsschwerpunkt Homepage, Facebook, Familienleitbild</a:t>
                      </a:r>
                      <a:endParaRPr lang="de-AT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548947592"/>
                  </a:ext>
                </a:extLst>
              </a:tr>
              <a:tr h="627724"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>
                          <a:effectLst/>
                        </a:rPr>
                        <a:t>I.3</a:t>
                      </a:r>
                      <a:endParaRPr lang="de-AT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dirty="0">
                          <a:effectLst/>
                        </a:rPr>
                        <a:t>Unterstützung der Eltern bei der Weiterführung einer Integrationsklasse</a:t>
                      </a:r>
                      <a:endParaRPr lang="de-AT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493225736"/>
                  </a:ext>
                </a:extLst>
              </a:tr>
            </a:tbl>
          </a:graphicData>
        </a:graphic>
      </p:graphicFrame>
      <p:pic>
        <p:nvPicPr>
          <p:cNvPr id="5" name="Grafik 4" descr="Handschlag">
            <a:extLst>
              <a:ext uri="{FF2B5EF4-FFF2-40B4-BE49-F238E27FC236}">
                <a16:creationId xmlns:a16="http://schemas.microsoft.com/office/drawing/2014/main" id="{10546F2D-04AA-4698-8AED-6D1D126955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68344" y="3140968"/>
            <a:ext cx="914400" cy="783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558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F1EE26-59D6-4E42-B6A7-0578E15A1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Zielgruppe Phase J: Generell für alle Lebensphasen</a:t>
            </a:r>
            <a:endParaRPr lang="de-AT" dirty="0"/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46C3B6E3-243E-4745-B88E-BFD99FA64E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8508169"/>
              </p:ext>
            </p:extLst>
          </p:nvPr>
        </p:nvGraphicFramePr>
        <p:xfrm>
          <a:off x="1043608" y="2420889"/>
          <a:ext cx="5569917" cy="21350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2151">
                  <a:extLst>
                    <a:ext uri="{9D8B030D-6E8A-4147-A177-3AD203B41FA5}">
                      <a16:colId xmlns:a16="http://schemas.microsoft.com/office/drawing/2014/main" val="422497507"/>
                    </a:ext>
                  </a:extLst>
                </a:gridCol>
                <a:gridCol w="5097766">
                  <a:extLst>
                    <a:ext uri="{9D8B030D-6E8A-4147-A177-3AD203B41FA5}">
                      <a16:colId xmlns:a16="http://schemas.microsoft.com/office/drawing/2014/main" val="2814393609"/>
                    </a:ext>
                  </a:extLst>
                </a:gridCol>
              </a:tblGrid>
              <a:tr h="711671"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>
                          <a:effectLst/>
                        </a:rPr>
                        <a:t>J.1</a:t>
                      </a:r>
                      <a:endParaRPr lang="de-AT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dirty="0">
                          <a:effectLst/>
                        </a:rPr>
                        <a:t>Verkehrsberuhigung </a:t>
                      </a:r>
                      <a:r>
                        <a:rPr lang="de-DE" sz="1600" dirty="0" err="1">
                          <a:effectLst/>
                        </a:rPr>
                        <a:t>Stainzenhof</a:t>
                      </a:r>
                      <a:endParaRPr lang="de-AT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999258150"/>
                  </a:ext>
                </a:extLst>
              </a:tr>
              <a:tr h="711671"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>
                          <a:effectLst/>
                        </a:rPr>
                        <a:t>J.2</a:t>
                      </a:r>
                      <a:endParaRPr lang="de-AT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dirty="0">
                          <a:effectLst/>
                        </a:rPr>
                        <a:t>Wanderwege siehe </a:t>
                      </a:r>
                      <a:r>
                        <a:rPr lang="de-DE" sz="1600" dirty="0" err="1">
                          <a:effectLst/>
                        </a:rPr>
                        <a:t>Zachgraben</a:t>
                      </a:r>
                      <a:endParaRPr lang="de-AT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212932957"/>
                  </a:ext>
                </a:extLst>
              </a:tr>
              <a:tr h="711671"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000">
                          <a:effectLst/>
                        </a:rPr>
                        <a:t>J.3</a:t>
                      </a:r>
                      <a:endParaRPr lang="de-AT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8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dirty="0" err="1">
                          <a:effectLst/>
                        </a:rPr>
                        <a:t>Motorikpark</a:t>
                      </a:r>
                      <a:r>
                        <a:rPr lang="de-DE" sz="1600" dirty="0">
                          <a:effectLst/>
                        </a:rPr>
                        <a:t> siehe </a:t>
                      </a:r>
                      <a:r>
                        <a:rPr lang="de-DE" sz="1600" dirty="0" err="1">
                          <a:effectLst/>
                        </a:rPr>
                        <a:t>Zachgraben</a:t>
                      </a:r>
                      <a:endParaRPr lang="de-AT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5885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99303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Aufgabenstellung: Dauer  30 Minuten je Runde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524000" y="2133600"/>
            <a:ext cx="6792416" cy="4267200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Diskutieren Sie entlang der Lebensphasen die </a:t>
            </a:r>
            <a:r>
              <a:rPr lang="de-DE" dirty="0" err="1"/>
              <a:t>Massnahmenvorschläge</a:t>
            </a:r>
            <a:endParaRPr lang="de-DE" dirty="0"/>
          </a:p>
          <a:p>
            <a:r>
              <a:rPr lang="de-DE" dirty="0"/>
              <a:t>Gibt es noch zusätzlichen Bedarf/ </a:t>
            </a:r>
            <a:r>
              <a:rPr lang="de-DE" dirty="0" err="1"/>
              <a:t>Massnahmen</a:t>
            </a:r>
            <a:r>
              <a:rPr lang="de-DE" dirty="0"/>
              <a:t> in dieser Lebensphase? Was kann das sein?</a:t>
            </a:r>
          </a:p>
          <a:p>
            <a:r>
              <a:rPr lang="de-DE" dirty="0"/>
              <a:t>Bitte Dokumentieren Sie Ihre Vorschläge auf Kärtchen</a:t>
            </a:r>
          </a:p>
          <a:p>
            <a:pPr marL="0" indent="0">
              <a:buNone/>
            </a:pPr>
            <a:r>
              <a:rPr lang="de-DE" dirty="0"/>
              <a:t>Nach 30 Minuten: Wechsel der Kleingruppe in eine neue interessante Lebensphase</a:t>
            </a:r>
          </a:p>
          <a:p>
            <a:pPr marL="0" indent="0">
              <a:buNone/>
            </a:pPr>
            <a:r>
              <a:rPr lang="de-DE" dirty="0"/>
              <a:t>Abschluss: die </a:t>
            </a:r>
            <a:r>
              <a:rPr lang="de-DE" dirty="0" err="1"/>
              <a:t>TischbetreuerInnen</a:t>
            </a:r>
            <a:r>
              <a:rPr lang="de-DE" dirty="0"/>
              <a:t> präsentieren die Vorschläge vor dem Plenum in Kurzfassung, je Tisch 6 Minuten max. (30 min gesamt)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871825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1E112B-D654-4CAD-9CCF-E228A0CF4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Bewerten Sie Ihre 3 wichtigsten </a:t>
            </a:r>
            <a:r>
              <a:rPr lang="de-AT" dirty="0" err="1"/>
              <a:t>Massnahmen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8CD1FCF-89F5-431C-BAA1-577BD23018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/>
              <a:t>3 Punkte für das wichtigste Projekt/</a:t>
            </a:r>
            <a:r>
              <a:rPr lang="de-AT" dirty="0" err="1"/>
              <a:t>Masssnahme</a:t>
            </a:r>
            <a:endParaRPr lang="de-AT" dirty="0"/>
          </a:p>
          <a:p>
            <a:r>
              <a:rPr lang="de-AT" dirty="0"/>
              <a:t>2 Punkte für das zweitwichtigste</a:t>
            </a:r>
          </a:p>
          <a:p>
            <a:r>
              <a:rPr lang="de-AT" dirty="0"/>
              <a:t>1 Punkt für das weniger wichtige Projekt</a:t>
            </a:r>
          </a:p>
          <a:p>
            <a:endParaRPr lang="de-AT" dirty="0"/>
          </a:p>
          <a:p>
            <a:r>
              <a:rPr lang="de-AT" dirty="0"/>
              <a:t>Die Rangfolge hilft dem Projektteam Schwerpunkte vorzuschlagen und für den Gemeinderat aufzubereiten.</a:t>
            </a:r>
          </a:p>
        </p:txBody>
      </p:sp>
    </p:spTree>
    <p:extLst>
      <p:ext uri="{BB962C8B-B14F-4D97-AF65-F5344CB8AC3E}">
        <p14:creationId xmlns:p14="http://schemas.microsoft.com/office/powerpoint/2010/main" val="30645055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39A104-9961-4B67-9103-D3ADE65CB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/>
              <a:t>Istangebote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C7B162A-426E-422B-A26C-1D8ACD88D5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203954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Istangebote</a:t>
            </a:r>
            <a:r>
              <a:rPr lang="de-DE" dirty="0"/>
              <a:t>: Schwangerschaft, Geburt,  0-3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z="1800" dirty="0"/>
              <a:t>Informationen, Elternbildung</a:t>
            </a:r>
          </a:p>
          <a:p>
            <a:pPr lvl="0"/>
            <a:r>
              <a:rPr lang="de-DE" sz="1800" dirty="0"/>
              <a:t>Mütterberatung</a:t>
            </a:r>
          </a:p>
          <a:p>
            <a:pPr lvl="0"/>
            <a:r>
              <a:rPr lang="de-DE" sz="1800" dirty="0"/>
              <a:t>Elternkind treffen, </a:t>
            </a:r>
            <a:r>
              <a:rPr lang="de-DE" sz="1800" dirty="0" err="1"/>
              <a:t>Zwergerltreff</a:t>
            </a:r>
            <a:endParaRPr lang="de-DE" sz="1800" dirty="0"/>
          </a:p>
          <a:p>
            <a:pPr lvl="0"/>
            <a:r>
              <a:rPr lang="de-DE" sz="1800" dirty="0"/>
              <a:t>Buch Starttasche</a:t>
            </a:r>
          </a:p>
          <a:p>
            <a:pPr lvl="0"/>
            <a:r>
              <a:rPr lang="de-DE" sz="1800" dirty="0"/>
              <a:t>Kinderkrippe</a:t>
            </a:r>
          </a:p>
          <a:p>
            <a:pPr lvl="0"/>
            <a:r>
              <a:rPr lang="de-DE" sz="1800" dirty="0"/>
              <a:t>Wiedereinstiegskurse für Mütter</a:t>
            </a:r>
          </a:p>
          <a:p>
            <a:pPr lvl="0"/>
            <a:r>
              <a:rPr lang="de-DE" sz="1800" dirty="0"/>
              <a:t>finanzielle Zuwendung Neugeborenen, </a:t>
            </a:r>
          </a:p>
          <a:p>
            <a:pPr lvl="0"/>
            <a:r>
              <a:rPr lang="de-DE" sz="1800" dirty="0"/>
              <a:t>Baby Willkommens Box/ Eltern Kind Box, im Kindergarten, mit Dechant begrüßen</a:t>
            </a:r>
          </a:p>
          <a:p>
            <a:pPr lvl="0"/>
            <a:r>
              <a:rPr lang="de-DE" sz="1800" dirty="0"/>
              <a:t>Gesunde Gemeinde </a:t>
            </a:r>
          </a:p>
          <a:p>
            <a:pPr lvl="0"/>
            <a:r>
              <a:rPr lang="de-DE" sz="1800" dirty="0"/>
              <a:t>Ernährungsberatung</a:t>
            </a:r>
          </a:p>
          <a:p>
            <a:pPr lvl="0"/>
            <a:r>
              <a:rPr lang="de-DE" sz="1800" dirty="0" err="1"/>
              <a:t>Babyfit</a:t>
            </a:r>
            <a:r>
              <a:rPr lang="de-DE" sz="1800" dirty="0"/>
              <a:t> Kurs des JRK</a:t>
            </a:r>
          </a:p>
          <a:p>
            <a:pPr lvl="0"/>
            <a:r>
              <a:rPr lang="de-DE" sz="1800" dirty="0"/>
              <a:t>Müllsäcke f. Windeln, Windelgutschein </a:t>
            </a:r>
            <a:r>
              <a:rPr lang="de-DE" sz="1800" dirty="0" err="1"/>
              <a:t>Popolino</a:t>
            </a:r>
            <a:endParaRPr lang="de-DE" sz="1800" dirty="0"/>
          </a:p>
          <a:p>
            <a:pPr lvl="0"/>
            <a:r>
              <a:rPr lang="de-DE" sz="1800" dirty="0"/>
              <a:t>Kinderwagengerechte </a:t>
            </a:r>
            <a:r>
              <a:rPr lang="de-DE" sz="1800" dirty="0" err="1"/>
              <a:t>öff</a:t>
            </a:r>
            <a:r>
              <a:rPr lang="de-DE" sz="1800" dirty="0"/>
              <a:t>. Gebäude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573455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97E5F4-5724-42A7-A0F9-70C38D8D6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/>
              <a:t>Istangebote</a:t>
            </a:r>
            <a:r>
              <a:rPr lang="de-AT" dirty="0"/>
              <a:t>: 3-6 Jahre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DBADEEB-5544-44BC-B44F-BCD2383CC3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>
                <a:solidFill>
                  <a:srgbClr val="000000"/>
                </a:solidFill>
              </a:rPr>
              <a:t>4 Kindergartengruppen</a:t>
            </a:r>
          </a:p>
          <a:p>
            <a:pPr lvl="0"/>
            <a:r>
              <a:rPr lang="de-DE" dirty="0">
                <a:solidFill>
                  <a:srgbClr val="000000"/>
                </a:solidFill>
              </a:rPr>
              <a:t>Kindertheater, Kasperl, </a:t>
            </a:r>
          </a:p>
          <a:p>
            <a:pPr lvl="0"/>
            <a:r>
              <a:rPr lang="de-DE" dirty="0">
                <a:solidFill>
                  <a:srgbClr val="000000"/>
                </a:solidFill>
              </a:rPr>
              <a:t>Mezzanintheater</a:t>
            </a:r>
          </a:p>
          <a:p>
            <a:pPr lvl="0"/>
            <a:r>
              <a:rPr lang="de-DE" dirty="0">
                <a:solidFill>
                  <a:srgbClr val="000000"/>
                </a:solidFill>
              </a:rPr>
              <a:t>4 KG mit  Spielplätzen</a:t>
            </a:r>
          </a:p>
          <a:p>
            <a:pPr lvl="0"/>
            <a:r>
              <a:rPr lang="de-DE" dirty="0"/>
              <a:t>Baby-Kindersachen Flohmarkt der Pfarre</a:t>
            </a:r>
          </a:p>
          <a:p>
            <a:pPr lvl="0"/>
            <a:r>
              <a:rPr lang="de-DE" dirty="0"/>
              <a:t>Streuobst-Leader, RIBES</a:t>
            </a:r>
          </a:p>
          <a:p>
            <a:pPr lvl="0"/>
            <a:r>
              <a:rPr lang="de-DE" dirty="0"/>
              <a:t>Musikschule: Frühförderung ?</a:t>
            </a:r>
          </a:p>
          <a:p>
            <a:pPr lvl="0"/>
            <a:r>
              <a:rPr lang="de-DE" dirty="0"/>
              <a:t>Hl Abend-Kinderprogramm im </a:t>
            </a:r>
            <a:r>
              <a:rPr lang="de-DE" dirty="0" err="1"/>
              <a:t>Stieglerhaus</a:t>
            </a:r>
            <a:r>
              <a:rPr lang="de-DE" dirty="0"/>
              <a:t>, </a:t>
            </a:r>
            <a:r>
              <a:rPr lang="de-DE" dirty="0" err="1"/>
              <a:t>Silversterprogramm</a:t>
            </a:r>
            <a:endParaRPr lang="de-DE" dirty="0"/>
          </a:p>
          <a:p>
            <a:pPr lvl="0"/>
            <a:r>
              <a:rPr lang="de-DE" dirty="0"/>
              <a:t>Förderung Schwimmkurs</a:t>
            </a:r>
          </a:p>
          <a:p>
            <a:pPr lvl="0"/>
            <a:r>
              <a:rPr lang="de-DE" dirty="0"/>
              <a:t>Förderung Erlebnissportwoche</a:t>
            </a:r>
          </a:p>
          <a:p>
            <a:pPr lvl="0"/>
            <a:r>
              <a:rPr lang="de-DE" dirty="0"/>
              <a:t>Kindergartenbus, gefördert</a:t>
            </a:r>
          </a:p>
          <a:p>
            <a:pPr lvl="0"/>
            <a:r>
              <a:rPr lang="de-DE" dirty="0"/>
              <a:t>Kinderlauftreff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740380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Inhaltsverzeichnis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Begrüßung</a:t>
            </a:r>
          </a:p>
          <a:p>
            <a:r>
              <a:rPr lang="de-DE" dirty="0"/>
              <a:t>Überblick familienfreundliche Gemeinde</a:t>
            </a:r>
          </a:p>
          <a:p>
            <a:r>
              <a:rPr lang="de-DE" dirty="0" err="1"/>
              <a:t>Massnahmenvorschläge</a:t>
            </a:r>
            <a:endParaRPr lang="de-DE" dirty="0"/>
          </a:p>
          <a:p>
            <a:r>
              <a:rPr lang="de-DE" dirty="0"/>
              <a:t>weitere Ideen</a:t>
            </a:r>
          </a:p>
          <a:p>
            <a:r>
              <a:rPr lang="de-DE" dirty="0" err="1"/>
              <a:t>Massnahmenplan</a:t>
            </a:r>
            <a:r>
              <a:rPr lang="de-DE" dirty="0"/>
              <a:t> und Zielvereinbarung</a:t>
            </a:r>
          </a:p>
          <a:p>
            <a:r>
              <a:rPr lang="de-DE" dirty="0"/>
              <a:t>Prioritäten setzen (Bewerten)</a:t>
            </a:r>
          </a:p>
          <a:p>
            <a:r>
              <a:rPr lang="de-DE" dirty="0"/>
              <a:t>Nächste Schritte:</a:t>
            </a:r>
          </a:p>
          <a:p>
            <a:pPr lvl="2"/>
            <a:r>
              <a:rPr lang="de-DE" dirty="0"/>
              <a:t>Dokumentation</a:t>
            </a:r>
          </a:p>
          <a:p>
            <a:pPr lvl="2"/>
            <a:r>
              <a:rPr lang="de-DE" dirty="0"/>
              <a:t>Gemeinderatsbeschluss</a:t>
            </a:r>
          </a:p>
          <a:p>
            <a:pPr lvl="2"/>
            <a:r>
              <a:rPr lang="de-DE" dirty="0"/>
              <a:t>Begutachtung</a:t>
            </a:r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5118208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275509-326B-45BE-B0F1-EA0E0A87D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/>
              <a:t>Istangebote</a:t>
            </a:r>
            <a:r>
              <a:rPr lang="de-AT" dirty="0"/>
              <a:t> : 6-14</a:t>
            </a:r>
            <a:br>
              <a:rPr lang="de-AT" dirty="0"/>
            </a:b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5A9C078-0634-44C2-AF63-DEEE9EB709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2133600"/>
            <a:ext cx="7224464" cy="4267200"/>
          </a:xfrm>
        </p:spPr>
        <p:txBody>
          <a:bodyPr/>
          <a:lstStyle/>
          <a:p>
            <a:pPr lvl="0"/>
            <a:r>
              <a:rPr lang="de-DE" sz="1800" dirty="0">
                <a:solidFill>
                  <a:srgbClr val="000000"/>
                </a:solidFill>
              </a:rPr>
              <a:t>Kindertheater, Kasperl, Mezzanintheater</a:t>
            </a:r>
          </a:p>
          <a:p>
            <a:pPr lvl="0"/>
            <a:r>
              <a:rPr lang="de-DE" sz="1800" dirty="0"/>
              <a:t>Beachvolleyballplatz</a:t>
            </a:r>
          </a:p>
          <a:p>
            <a:pPr lvl="0"/>
            <a:r>
              <a:rPr lang="de-DE" sz="1800" dirty="0"/>
              <a:t>Streuobst-Leader, RIBES</a:t>
            </a:r>
          </a:p>
          <a:p>
            <a:pPr lvl="0"/>
            <a:r>
              <a:rPr lang="de-DE" sz="1800" dirty="0"/>
              <a:t>Schulsanierung, Förderung Schulveranstaltungen mit € 50.-</a:t>
            </a:r>
          </a:p>
          <a:p>
            <a:pPr lvl="0"/>
            <a:r>
              <a:rPr lang="de-DE" sz="1800" dirty="0"/>
              <a:t>viele Vereine: Fußball. Tischtennis, Tennis, Sport, Karate </a:t>
            </a:r>
            <a:r>
              <a:rPr lang="de-DE" sz="1800" dirty="0" err="1"/>
              <a:t>EMsieger</a:t>
            </a:r>
            <a:endParaRPr lang="de-DE" sz="1800" dirty="0"/>
          </a:p>
          <a:p>
            <a:pPr lvl="0"/>
            <a:r>
              <a:rPr lang="de-DE" sz="1800" dirty="0"/>
              <a:t>Musikschule, Orchester</a:t>
            </a:r>
          </a:p>
          <a:p>
            <a:pPr lvl="0"/>
            <a:r>
              <a:rPr lang="de-DE" sz="1800" dirty="0"/>
              <a:t>Lernunterstützung Sprache f. Kinder </a:t>
            </a:r>
            <a:r>
              <a:rPr lang="de-DE" sz="1800" dirty="0" err="1"/>
              <a:t>v.Asylwerbern</a:t>
            </a:r>
            <a:endParaRPr lang="de-DE" sz="1800" dirty="0"/>
          </a:p>
          <a:p>
            <a:pPr lvl="0"/>
            <a:r>
              <a:rPr lang="de-DE" sz="1800" dirty="0"/>
              <a:t>Nachmittagsbetreuung</a:t>
            </a:r>
          </a:p>
          <a:p>
            <a:pPr lvl="0"/>
            <a:r>
              <a:rPr lang="de-DE" sz="1800" dirty="0"/>
              <a:t>Kurse zur Partizipation in der schule (welche)</a:t>
            </a:r>
          </a:p>
          <a:p>
            <a:pPr lvl="0"/>
            <a:r>
              <a:rPr lang="de-DE" sz="1800" dirty="0"/>
              <a:t>Skitag</a:t>
            </a:r>
          </a:p>
          <a:p>
            <a:pPr lvl="0"/>
            <a:r>
              <a:rPr lang="de-DE" sz="1800" dirty="0"/>
              <a:t>Gesunde Jause</a:t>
            </a:r>
          </a:p>
          <a:p>
            <a:r>
              <a:rPr lang="de-DE" sz="1800" dirty="0"/>
              <a:t>Silvesterlauf</a:t>
            </a:r>
          </a:p>
          <a:p>
            <a:r>
              <a:rPr lang="de-DE" sz="1800" dirty="0"/>
              <a:t>Sicherer Schulweg im Rahmen der europäischen Mobilitätswoche</a:t>
            </a:r>
          </a:p>
          <a:p>
            <a:pPr lvl="0"/>
            <a:endParaRPr lang="de-DE" sz="1800" dirty="0"/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0233379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36B2F3-DC65-4E4F-B2AB-D25C1894E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Angebote Jugendliche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9CA8757-9113-4287-B5CB-24609E6D50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Jugendtaxi Card bis 22 Jahre</a:t>
            </a:r>
          </a:p>
          <a:p>
            <a:r>
              <a:rPr lang="de-DE" dirty="0"/>
              <a:t>Schulsanierung für 2018/2019 incl. Mehrzweckhalle für </a:t>
            </a:r>
            <a:r>
              <a:rPr lang="de-DE" dirty="0" err="1"/>
              <a:t>Veranst</a:t>
            </a:r>
            <a:r>
              <a:rPr lang="de-DE" dirty="0"/>
              <a:t>. </a:t>
            </a:r>
          </a:p>
          <a:p>
            <a:r>
              <a:rPr lang="de-DE" dirty="0"/>
              <a:t>Musikverein, Jugendmusikkapelle, </a:t>
            </a:r>
          </a:p>
          <a:p>
            <a:r>
              <a:rPr lang="de-DE" dirty="0"/>
              <a:t>Jugendreferenten: Tennisverein, Sportverein, Karate, </a:t>
            </a:r>
          </a:p>
          <a:p>
            <a:r>
              <a:rPr lang="de-DE" dirty="0"/>
              <a:t>Musik, Orchester</a:t>
            </a:r>
          </a:p>
          <a:p>
            <a:r>
              <a:rPr lang="de-DE" dirty="0"/>
              <a:t>JRK</a:t>
            </a:r>
          </a:p>
          <a:p>
            <a:r>
              <a:rPr lang="de-DE" dirty="0"/>
              <a:t>3 Jugendfeuerwehren</a:t>
            </a:r>
          </a:p>
          <a:p>
            <a:r>
              <a:rPr lang="de-DE" dirty="0"/>
              <a:t>Freizeitangebote ( Eislaufen-Schwimmen)</a:t>
            </a:r>
          </a:p>
          <a:p>
            <a:r>
              <a:rPr lang="de-DE" dirty="0"/>
              <a:t>Lehrstellenförderung</a:t>
            </a:r>
          </a:p>
          <a:p>
            <a:r>
              <a:rPr lang="de-DE" dirty="0"/>
              <a:t>Skitag der Gemeinde</a:t>
            </a:r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6355870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199689-DE3D-4B4A-91C1-184B163D4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SeniorInnen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C55B3FD-203E-4579-8FBE-FD31892BE6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sz="1800" dirty="0"/>
              <a:t>Generationenhaus</a:t>
            </a:r>
          </a:p>
          <a:p>
            <a:r>
              <a:rPr lang="de-AT" sz="1800" dirty="0"/>
              <a:t>Tagesstätte:</a:t>
            </a:r>
            <a:r>
              <a:rPr lang="de-DE" sz="1800" dirty="0"/>
              <a:t> Seniorentagesbetreuung,</a:t>
            </a:r>
            <a:endParaRPr lang="de-AT" sz="1800" dirty="0"/>
          </a:p>
          <a:p>
            <a:r>
              <a:rPr lang="de-AT" sz="1800" dirty="0"/>
              <a:t>Betreutes Wohnheim</a:t>
            </a:r>
          </a:p>
          <a:p>
            <a:r>
              <a:rPr lang="de-DE" sz="1800" dirty="0"/>
              <a:t>Pflegehilfen, mobile Dienste, </a:t>
            </a:r>
          </a:p>
          <a:p>
            <a:r>
              <a:rPr lang="de-DE" sz="1800" dirty="0" err="1"/>
              <a:t>Betreubares</a:t>
            </a:r>
            <a:r>
              <a:rPr lang="de-DE" sz="1800" dirty="0"/>
              <a:t> Wohnen- Thematisieren von Pflege mit Unterstützung,</a:t>
            </a:r>
          </a:p>
          <a:p>
            <a:r>
              <a:rPr lang="de-AT" sz="1800" dirty="0"/>
              <a:t>Demenzfreundliche Gemeinde</a:t>
            </a:r>
          </a:p>
          <a:p>
            <a:r>
              <a:rPr lang="de-DE" sz="1800" dirty="0"/>
              <a:t>Seniorentaxi, </a:t>
            </a:r>
          </a:p>
          <a:p>
            <a:r>
              <a:rPr lang="de-DE" sz="1800" dirty="0"/>
              <a:t>Gemeindeball, </a:t>
            </a:r>
            <a:endParaRPr lang="de-AT" sz="1800" dirty="0"/>
          </a:p>
          <a:p>
            <a:r>
              <a:rPr lang="de-AT" sz="1800" dirty="0" err="1"/>
              <a:t>Genussschilchern</a:t>
            </a:r>
            <a:r>
              <a:rPr lang="de-AT" sz="1800" dirty="0"/>
              <a:t>, </a:t>
            </a:r>
            <a:r>
              <a:rPr lang="de-AT" sz="1800" dirty="0" err="1"/>
              <a:t>Gebeitesweinverkostungen</a:t>
            </a:r>
            <a:endParaRPr lang="de-AT" sz="1800" dirty="0"/>
          </a:p>
          <a:p>
            <a:r>
              <a:rPr lang="de-AT" sz="1800" dirty="0"/>
              <a:t>Wanderungen</a:t>
            </a:r>
          </a:p>
          <a:p>
            <a:r>
              <a:rPr lang="de-AT" sz="1800" dirty="0"/>
              <a:t>Seniorenbund</a:t>
            </a:r>
          </a:p>
          <a:p>
            <a:r>
              <a:rPr lang="de-AT" sz="1800" dirty="0"/>
              <a:t>Kultur im </a:t>
            </a:r>
            <a:r>
              <a:rPr lang="de-AT" sz="1800" dirty="0" err="1"/>
              <a:t>Stieglerhaus</a:t>
            </a:r>
            <a:endParaRPr lang="de-AT" sz="1800" dirty="0"/>
          </a:p>
          <a:p>
            <a:r>
              <a:rPr lang="de-AT" sz="1800" dirty="0"/>
              <a:t>Wanderrouten, Spazierwege, Themenwege</a:t>
            </a:r>
          </a:p>
        </p:txBody>
      </p:sp>
    </p:spTree>
    <p:extLst>
      <p:ext uri="{BB962C8B-B14F-4D97-AF65-F5344CB8AC3E}">
        <p14:creationId xmlns:p14="http://schemas.microsoft.com/office/powerpoint/2010/main" val="98963889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Sonstige Angebote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Erstklassige professionelle Homepage</a:t>
            </a:r>
          </a:p>
          <a:p>
            <a:r>
              <a:rPr lang="de-DE" dirty="0"/>
              <a:t>45 sehr aktive  Vereine</a:t>
            </a:r>
          </a:p>
          <a:p>
            <a:r>
              <a:rPr lang="de-DE" dirty="0"/>
              <a:t>Gaststätten /</a:t>
            </a:r>
            <a:r>
              <a:rPr lang="de-DE" dirty="0" err="1"/>
              <a:t>Kulinarikangebote</a:t>
            </a:r>
            <a:endParaRPr lang="de-DE" dirty="0"/>
          </a:p>
          <a:p>
            <a:r>
              <a:rPr lang="de-DE" dirty="0"/>
              <a:t>Kunst am Hauptplatz: Ausstellungsmöglichkeit</a:t>
            </a:r>
          </a:p>
          <a:p>
            <a:r>
              <a:rPr lang="de-DE" dirty="0">
                <a:solidFill>
                  <a:srgbClr val="000000"/>
                </a:solidFill>
              </a:rPr>
              <a:t>Familienfreundliche Wohn-Bautätigkeit</a:t>
            </a:r>
          </a:p>
          <a:p>
            <a:r>
              <a:rPr lang="de-DE" dirty="0">
                <a:solidFill>
                  <a:srgbClr val="000000"/>
                </a:solidFill>
              </a:rPr>
              <a:t>Benefizkonzert für Menschen mit besonderen </a:t>
            </a:r>
            <a:r>
              <a:rPr lang="de-DE" dirty="0" err="1">
                <a:solidFill>
                  <a:srgbClr val="000000"/>
                </a:solidFill>
              </a:rPr>
              <a:t>bedürfnissen</a:t>
            </a:r>
            <a:endParaRPr lang="de-DE" dirty="0">
              <a:solidFill>
                <a:srgbClr val="000000"/>
              </a:solidFill>
            </a:endParaRPr>
          </a:p>
          <a:p>
            <a:r>
              <a:rPr lang="de-DE" dirty="0">
                <a:solidFill>
                  <a:srgbClr val="000000"/>
                </a:solidFill>
              </a:rPr>
              <a:t>Bücherei von 1-99</a:t>
            </a:r>
          </a:p>
          <a:p>
            <a:endParaRPr lang="de-DE" dirty="0">
              <a:solidFill>
                <a:srgbClr val="000000"/>
              </a:solidFill>
            </a:endParaRP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7871501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dirty="0"/>
              <a:t>Bildung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2133600"/>
            <a:ext cx="7296472" cy="4267200"/>
          </a:xfrm>
        </p:spPr>
        <p:txBody>
          <a:bodyPr/>
          <a:lstStyle/>
          <a:p>
            <a:r>
              <a:rPr lang="de-DE" dirty="0">
                <a:solidFill>
                  <a:srgbClr val="FFC000"/>
                </a:solidFill>
                <a:hlinkClick r:id="rId2" tooltip="Kinderkrippe"/>
              </a:rPr>
              <a:t>Kinderkrippe</a:t>
            </a:r>
            <a:r>
              <a:rPr lang="de-DE" dirty="0">
                <a:solidFill>
                  <a:srgbClr val="FFC000"/>
                </a:solidFill>
              </a:rPr>
              <a:t> </a:t>
            </a:r>
            <a:r>
              <a:rPr lang="de-DE" sz="1000" dirty="0">
                <a:solidFill>
                  <a:srgbClr val="FFC000"/>
                </a:solidFill>
              </a:rPr>
              <a:t>/</a:t>
            </a:r>
          </a:p>
          <a:p>
            <a:r>
              <a:rPr lang="de-DE" dirty="0">
                <a:solidFill>
                  <a:srgbClr val="FFC000"/>
                </a:solidFill>
                <a:hlinkClick r:id="rId3"/>
              </a:rPr>
              <a:t>Kindergärten</a:t>
            </a:r>
            <a:r>
              <a:rPr lang="de-DE" dirty="0">
                <a:solidFill>
                  <a:srgbClr val="FFC000"/>
                </a:solidFill>
              </a:rPr>
              <a:t> </a:t>
            </a:r>
            <a:r>
              <a:rPr lang="de-DE" sz="1200" dirty="0">
                <a:solidFill>
                  <a:srgbClr val="FFC000"/>
                </a:solidFill>
              </a:rPr>
              <a:t>/</a:t>
            </a:r>
          </a:p>
          <a:p>
            <a:r>
              <a:rPr lang="de-DE" dirty="0">
                <a:solidFill>
                  <a:srgbClr val="FFC000"/>
                </a:solidFill>
                <a:hlinkClick r:id="rId4" tooltip="Volksschulen Passail, Arzberg &amp; Neudorf"/>
              </a:rPr>
              <a:t>Volksschulen</a:t>
            </a:r>
            <a:r>
              <a:rPr lang="de-DE" dirty="0">
                <a:solidFill>
                  <a:srgbClr val="FFC000"/>
                </a:solidFill>
              </a:rPr>
              <a:t> /</a:t>
            </a:r>
          </a:p>
          <a:p>
            <a:r>
              <a:rPr lang="de-DE" dirty="0">
                <a:solidFill>
                  <a:srgbClr val="FFC000"/>
                </a:solidFill>
                <a:hlinkClick r:id="rId5" tooltip="Neue Mittelschule Passail"/>
              </a:rPr>
              <a:t>Neue Mittelschule</a:t>
            </a:r>
            <a:r>
              <a:rPr lang="de-DE" dirty="0">
                <a:solidFill>
                  <a:srgbClr val="FFC000"/>
                </a:solidFill>
              </a:rPr>
              <a:t> </a:t>
            </a:r>
            <a:r>
              <a:rPr lang="de-DE" sz="1200" dirty="0">
                <a:solidFill>
                  <a:srgbClr val="FFC000"/>
                </a:solidFill>
              </a:rPr>
              <a:t>/</a:t>
            </a:r>
          </a:p>
          <a:p>
            <a:r>
              <a:rPr lang="de-DE" dirty="0">
                <a:solidFill>
                  <a:srgbClr val="FFC000"/>
                </a:solidFill>
                <a:hlinkClick r:id="rId6" tooltip="Schulische Nachmittagsbetreuung"/>
              </a:rPr>
              <a:t>Nachmittagsbetreuung</a:t>
            </a:r>
            <a:r>
              <a:rPr lang="de-DE" dirty="0">
                <a:solidFill>
                  <a:srgbClr val="FFC000"/>
                </a:solidFill>
              </a:rPr>
              <a:t> </a:t>
            </a:r>
            <a:endParaRPr lang="de-DE" sz="1200" dirty="0">
              <a:solidFill>
                <a:srgbClr val="FFC000"/>
              </a:solidFill>
            </a:endParaRPr>
          </a:p>
          <a:p>
            <a:r>
              <a:rPr lang="de-DE" dirty="0">
                <a:solidFill>
                  <a:srgbClr val="FFC000"/>
                </a:solidFill>
                <a:hlinkClick r:id="rId7" tooltip="Musikschule"/>
              </a:rPr>
              <a:t>Musik</a:t>
            </a:r>
            <a:r>
              <a:rPr lang="de-DE" dirty="0">
                <a:solidFill>
                  <a:srgbClr val="FFC000"/>
                </a:solidFill>
              </a:rPr>
              <a:t>: Orchester</a:t>
            </a:r>
            <a:endParaRPr lang="de-DE" sz="1200" dirty="0">
              <a:solidFill>
                <a:srgbClr val="FFC000"/>
              </a:solidFill>
            </a:endParaRPr>
          </a:p>
          <a:p>
            <a:r>
              <a:rPr lang="de-DE" dirty="0">
                <a:solidFill>
                  <a:srgbClr val="FFC000"/>
                </a:solidFill>
                <a:hlinkClick r:id="rId8" tooltip="Öffentliche Bücherei Passail"/>
              </a:rPr>
              <a:t>Öffentliche Bücherei</a:t>
            </a:r>
            <a:r>
              <a:rPr lang="de-DE" dirty="0">
                <a:solidFill>
                  <a:srgbClr val="FFC000"/>
                </a:solidFill>
              </a:rPr>
              <a:t> </a:t>
            </a:r>
          </a:p>
          <a:p>
            <a:endParaRPr lang="de-DE" sz="1200" dirty="0"/>
          </a:p>
          <a:p>
            <a:endParaRPr lang="de-AT" altLang="de-DE" sz="12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Kleingruppenarbeit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524000" y="2133600"/>
            <a:ext cx="7296472" cy="4267200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Bilden Sie 6 Kleingruppen je Tisch nach Lebensphasen </a:t>
            </a:r>
          </a:p>
          <a:p>
            <a:pPr marL="0" indent="0">
              <a:buNone/>
            </a:pPr>
            <a:r>
              <a:rPr lang="de-DE" dirty="0"/>
              <a:t>die Tischbetreuer übernehmen die Leitung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AT" dirty="0">
                <a:ea typeface="Calibri"/>
                <a:cs typeface="Times New Roman"/>
              </a:rPr>
              <a:t>Schwangere, Säuglinge, Kleinkinder, </a:t>
            </a:r>
            <a:br>
              <a:rPr lang="de-AT" dirty="0">
                <a:ea typeface="Calibri"/>
                <a:cs typeface="Times New Roman"/>
              </a:rPr>
            </a:br>
            <a:r>
              <a:rPr lang="de-AT" dirty="0">
                <a:ea typeface="Calibri"/>
                <a:cs typeface="Times New Roman"/>
              </a:rPr>
              <a:t>Kindergarten(0-6):	</a:t>
            </a:r>
            <a:endParaRPr lang="de-DE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AT" dirty="0">
                <a:ea typeface="Calibri"/>
                <a:cs typeface="Times New Roman"/>
              </a:rPr>
              <a:t>Volksschule, NMS (6-12):</a:t>
            </a:r>
            <a:endParaRPr lang="de-DE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AT" dirty="0">
                <a:ea typeface="Calibri"/>
                <a:cs typeface="Times New Roman"/>
              </a:rPr>
              <a:t>Jugendliche (12-15):         </a:t>
            </a:r>
            <a:endParaRPr lang="de-DE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AT" dirty="0">
                <a:ea typeface="Calibri"/>
                <a:cs typeface="Times New Roman"/>
              </a:rPr>
              <a:t>Jugendlichen (15-18):	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AT" dirty="0">
                <a:ea typeface="Calibri"/>
                <a:cs typeface="Times New Roman"/>
              </a:rPr>
              <a:t>Nachelterliche </a:t>
            </a:r>
            <a:r>
              <a:rPr lang="de-AT" dirty="0" err="1">
                <a:ea typeface="Calibri"/>
                <a:cs typeface="Times New Roman"/>
              </a:rPr>
              <a:t>Phase,Senioren</a:t>
            </a:r>
            <a:r>
              <a:rPr lang="de-AT" dirty="0">
                <a:ea typeface="Calibri"/>
                <a:cs typeface="Times New Roman"/>
              </a:rPr>
              <a:t>:  		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AT" dirty="0">
                <a:ea typeface="Calibri"/>
                <a:cs typeface="Times New Roman"/>
              </a:rPr>
              <a:t>Es wird gebeten in allen Lebensphasen auch an die Bedürfnisse von Menschen mit Einschränkungen zu denken</a:t>
            </a:r>
            <a:endParaRPr lang="de-DE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de-DE" sz="1600" dirty="0">
              <a:latin typeface="Calibri"/>
              <a:ea typeface="Calibri"/>
              <a:cs typeface="Times New Roman"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2670705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Aufgabenstellung: Dauer  20 Minuten je Runde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524000" y="2133600"/>
            <a:ext cx="6792416" cy="4267200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Diskutieren Sie entlang der Lebensphasen das Angebot</a:t>
            </a:r>
          </a:p>
          <a:p>
            <a:r>
              <a:rPr lang="de-DE" dirty="0"/>
              <a:t>Vervollständigen Sie das Angebot aus Ihrer Erfahrung:</a:t>
            </a:r>
            <a:br>
              <a:rPr lang="de-DE" dirty="0"/>
            </a:br>
            <a:r>
              <a:rPr lang="de-DE" dirty="0"/>
              <a:t>gibt es noch zusätzliche Anbieter in der Gemeinde? </a:t>
            </a:r>
          </a:p>
          <a:p>
            <a:r>
              <a:rPr lang="de-DE" dirty="0"/>
              <a:t>Gibt es noch zusätzlichen Bedarf in dieser Lebensphase? Was kann das sein?</a:t>
            </a:r>
          </a:p>
          <a:p>
            <a:r>
              <a:rPr lang="de-DE" dirty="0"/>
              <a:t>Bitte Dokumentieren Sie Ihre Vorschläge auf Kärtchen</a:t>
            </a:r>
          </a:p>
          <a:p>
            <a:pPr marL="0" indent="0">
              <a:buNone/>
            </a:pPr>
            <a:r>
              <a:rPr lang="de-DE" dirty="0"/>
              <a:t>Nach 20 Minuten: Wechsel der Kleingruppe in eine neue interessante Lebensphase</a:t>
            </a:r>
          </a:p>
          <a:p>
            <a:r>
              <a:rPr lang="de-DE" dirty="0"/>
              <a:t>3 mal Ablauf wiederholen: ergänzen Sie die Vorschläge und Anmerkungen der Vorgruppen</a:t>
            </a:r>
          </a:p>
          <a:p>
            <a:pPr marL="0" indent="0">
              <a:buNone/>
            </a:pPr>
            <a:r>
              <a:rPr lang="de-DE" dirty="0"/>
              <a:t>Abschluss: die </a:t>
            </a:r>
            <a:r>
              <a:rPr lang="de-DE" dirty="0" err="1"/>
              <a:t>TischbetreuerInnen</a:t>
            </a:r>
            <a:r>
              <a:rPr lang="de-DE" dirty="0"/>
              <a:t> präsentieren die Vorschläge vor dem Plenum in Kurzfassung, je Tisch 6 Minuten max. (30 min gesamt)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3250271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Rückmeldungen, Anregungen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524000" y="2133600"/>
            <a:ext cx="7296472" cy="4267200"/>
          </a:xfrm>
        </p:spPr>
        <p:txBody>
          <a:bodyPr/>
          <a:lstStyle/>
          <a:p>
            <a:r>
              <a:rPr lang="de-DE" dirty="0"/>
              <a:t>Hebamme, </a:t>
            </a:r>
            <a:r>
              <a:rPr lang="de-DE" dirty="0" err="1"/>
              <a:t>Hypno</a:t>
            </a:r>
            <a:r>
              <a:rPr lang="de-DE" dirty="0"/>
              <a:t> </a:t>
            </a:r>
            <a:r>
              <a:rPr lang="de-DE" dirty="0" err="1"/>
              <a:t>Birthing</a:t>
            </a:r>
            <a:r>
              <a:rPr lang="de-DE" dirty="0"/>
              <a:t>, Yoga in der Schwangerschaft</a:t>
            </a:r>
          </a:p>
          <a:p>
            <a:r>
              <a:rPr lang="de-DE" dirty="0"/>
              <a:t>Öffentlich nutzbarer Spielplatz –Raum, (Öffnungszeiten Kindergarten, fremde Gast-Kinder)</a:t>
            </a:r>
          </a:p>
          <a:p>
            <a:r>
              <a:rPr lang="de-DE" dirty="0"/>
              <a:t>Eltern Kind Gruppe 0-4</a:t>
            </a:r>
          </a:p>
          <a:p>
            <a:r>
              <a:rPr lang="de-DE" dirty="0" err="1"/>
              <a:t>Malort</a:t>
            </a:r>
            <a:r>
              <a:rPr lang="de-DE" dirty="0"/>
              <a:t> nach Arno Stern, Familienchor,</a:t>
            </a:r>
          </a:p>
          <a:p>
            <a:r>
              <a:rPr lang="de-DE" dirty="0"/>
              <a:t>Kinderturnen, Kindertanzen</a:t>
            </a:r>
          </a:p>
          <a:p>
            <a:r>
              <a:rPr lang="de-DE" dirty="0"/>
              <a:t>Verkehrssicherheit: 30iger</a:t>
            </a:r>
          </a:p>
          <a:p>
            <a:r>
              <a:rPr lang="de-DE" dirty="0" err="1"/>
              <a:t>Motorikpark</a:t>
            </a:r>
            <a:r>
              <a:rPr lang="de-DE" dirty="0"/>
              <a:t>, Familienwandertag</a:t>
            </a:r>
          </a:p>
          <a:p>
            <a:r>
              <a:rPr lang="de-DE" dirty="0"/>
              <a:t>Ganztagesschule, Mittagstisch</a:t>
            </a:r>
          </a:p>
          <a:p>
            <a:r>
              <a:rPr lang="de-DE" dirty="0"/>
              <a:t>Suchtprävention Jugendliche</a:t>
            </a:r>
          </a:p>
          <a:p>
            <a:r>
              <a:rPr lang="de-DE" dirty="0"/>
              <a:t>Audit für Lehrlinge?</a:t>
            </a:r>
          </a:p>
          <a:p>
            <a:r>
              <a:rPr lang="de-DE" dirty="0"/>
              <a:t>Integrationsklasse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01202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/>
              <a:t>Prozessbegleiterin und </a:t>
            </a:r>
            <a:r>
              <a:rPr lang="de-DE" altLang="de-DE" dirty="0" err="1"/>
              <a:t>Auditorin</a:t>
            </a:r>
            <a:endParaRPr lang="de-DE" altLang="de-DE" dirty="0"/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2204863"/>
            <a:ext cx="4686300" cy="4326111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de-DE" altLang="de-DE" dirty="0"/>
              <a:t>Mag. Erika Krenn-Neuwirth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de-DE" altLang="de-DE" dirty="0"/>
              <a:t>	</a:t>
            </a:r>
            <a:r>
              <a:rPr lang="de-DE" altLang="de-DE" sz="1800" dirty="0"/>
              <a:t>Lizenzierte </a:t>
            </a:r>
            <a:r>
              <a:rPr lang="de-DE" altLang="de-DE" sz="1800" dirty="0" err="1"/>
              <a:t>Auditorin</a:t>
            </a:r>
            <a:r>
              <a:rPr lang="de-DE" altLang="de-DE" sz="1800" dirty="0"/>
              <a:t> für </a:t>
            </a:r>
            <a:r>
              <a:rPr lang="de-DE" altLang="de-DE" sz="1800" i="1" dirty="0" err="1"/>
              <a:t>audit</a:t>
            </a:r>
            <a:r>
              <a:rPr lang="de-DE" altLang="de-DE" sz="1800" i="1" dirty="0"/>
              <a:t> </a:t>
            </a:r>
            <a:r>
              <a:rPr lang="de-DE" altLang="de-DE" sz="1800" i="1" dirty="0" err="1"/>
              <a:t>beruf</a:t>
            </a:r>
            <a:r>
              <a:rPr lang="de-DE" altLang="de-DE" sz="1800" b="1" i="1" dirty="0" err="1"/>
              <a:t>und</a:t>
            </a:r>
            <a:r>
              <a:rPr lang="de-DE" altLang="de-DE" sz="1800" i="1" dirty="0"/>
              <a:t> </a:t>
            </a:r>
            <a:r>
              <a:rPr lang="de-DE" altLang="de-DE" sz="1800" i="1" dirty="0" err="1"/>
              <a:t>familie</a:t>
            </a:r>
            <a:r>
              <a:rPr lang="de-DE" altLang="de-DE" sz="1800" i="1" dirty="0"/>
              <a:t>, </a:t>
            </a:r>
            <a:r>
              <a:rPr lang="de-DE" altLang="de-DE" sz="1800" i="1" dirty="0" err="1"/>
              <a:t>hochschule</a:t>
            </a:r>
            <a:r>
              <a:rPr lang="de-DE" altLang="de-DE" sz="1800" b="1" i="1" dirty="0" err="1"/>
              <a:t>und</a:t>
            </a:r>
            <a:r>
              <a:rPr lang="de-DE" altLang="de-DE" sz="1800" i="1" dirty="0" err="1"/>
              <a:t>familie</a:t>
            </a:r>
            <a:r>
              <a:rPr lang="de-DE" altLang="de-DE" sz="1800" i="1" dirty="0"/>
              <a:t>, </a:t>
            </a:r>
            <a:r>
              <a:rPr lang="de-DE" altLang="de-DE" sz="1800" i="1" dirty="0" err="1"/>
              <a:t>beruf</a:t>
            </a:r>
            <a:r>
              <a:rPr lang="de-DE" altLang="de-DE" sz="1800" b="1" i="1" dirty="0" err="1"/>
              <a:t>und</a:t>
            </a:r>
            <a:r>
              <a:rPr lang="de-DE" altLang="de-DE" sz="1800" i="1" dirty="0"/>
              <a:t> </a:t>
            </a:r>
            <a:r>
              <a:rPr lang="de-DE" altLang="de-DE" sz="1800" i="1" dirty="0" err="1"/>
              <a:t>familie</a:t>
            </a:r>
            <a:r>
              <a:rPr lang="de-DE" altLang="de-DE" sz="1800" i="1" dirty="0"/>
              <a:t> in Gesundheitseinrichtungen </a:t>
            </a:r>
            <a:r>
              <a:rPr lang="de-DE" altLang="de-DE" sz="1800" dirty="0"/>
              <a:t>seit 1999, Prozessbegleiterin familienfreundliche Gemeinde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de-DE" altLang="de-DE" dirty="0"/>
              <a:t>	K und K Wirtschaftscoaching GmbH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de-DE" altLang="de-DE" sz="2000" dirty="0"/>
              <a:t>Schwerpunkte: </a:t>
            </a:r>
            <a:r>
              <a:rPr lang="de-DE" altLang="de-DE" sz="1800" dirty="0"/>
              <a:t>strategische Organisations- und Personalentwicklung, Unternehmer- und Führungskräfte-coaching, univ. Lektorin, Autorin, int. Referentin,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de-DE" altLang="de-DE" sz="2000" dirty="0"/>
              <a:t>Referenzen: </a:t>
            </a:r>
            <a:r>
              <a:rPr lang="de-DE" altLang="de-DE" sz="1800" dirty="0"/>
              <a:t>mehr als 30 Jahre Beratungserfahrung in Unternehmen aller Größen, Dienstleistungsorganisationen, öffentlichen Institutionen; </a:t>
            </a:r>
            <a:r>
              <a:rPr lang="de-DE" altLang="de-DE" sz="2000" dirty="0"/>
              <a:t>www.kkwico.at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de-DE" altLang="de-DE" sz="2000" dirty="0"/>
              <a:t>	Bundessprecherin der Experts Group Kooperation und Netzwerke, WKÖ</a:t>
            </a:r>
            <a:endParaRPr lang="de-DE" altLang="de-DE" dirty="0"/>
          </a:p>
          <a:p>
            <a:pPr>
              <a:lnSpc>
                <a:spcPct val="80000"/>
              </a:lnSpc>
            </a:pPr>
            <a:endParaRPr lang="de-DE" altLang="de-DE" sz="2000" dirty="0"/>
          </a:p>
        </p:txBody>
      </p:sp>
      <p:pic>
        <p:nvPicPr>
          <p:cNvPr id="27136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9552" y="3548063"/>
            <a:ext cx="1676400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50617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5"/>
          <p:cNvSpPr>
            <a:spLocks noChangeArrowheads="1"/>
          </p:cNvSpPr>
          <p:nvPr/>
        </p:nvSpPr>
        <p:spPr bwMode="auto">
          <a:xfrm>
            <a:off x="490538" y="633413"/>
            <a:ext cx="7772400" cy="80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1885950" indent="-1885950">
              <a:spcBef>
                <a:spcPct val="20000"/>
              </a:spcBef>
              <a:buBlip>
                <a:blip r:embed="rId2"/>
              </a:buBlip>
              <a:defRPr sz="2400">
                <a:solidFill>
                  <a:srgbClr val="8B2024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Ä"/>
              <a:defRPr sz="2100">
                <a:solidFill>
                  <a:srgbClr val="707070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SzPct val="90000"/>
              <a:buFont typeface="Wingdings 2" pitchFamily="18" charset="2"/>
              <a:buChar char=""/>
              <a:defRPr sz="1900">
                <a:solidFill>
                  <a:srgbClr val="707070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lnSpc>
                <a:spcPct val="85000"/>
              </a:lnSpc>
              <a:spcBef>
                <a:spcPct val="0"/>
              </a:spcBef>
              <a:buFontTx/>
              <a:buNone/>
            </a:pPr>
            <a:endParaRPr lang="de-DE" altLang="de-DE" sz="2800" b="1" dirty="0">
              <a:latin typeface="Verdana" pitchFamily="34" charset="0"/>
            </a:endParaRPr>
          </a:p>
          <a:p>
            <a:pPr eaLnBrk="0" hangingPunct="0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de-DE" altLang="de-DE" sz="2800" b="1" dirty="0">
                <a:latin typeface="Verdana" pitchFamily="34" charset="0"/>
              </a:rPr>
              <a:t>Zertifikat</a:t>
            </a:r>
          </a:p>
        </p:txBody>
      </p:sp>
      <p:sp>
        <p:nvSpPr>
          <p:cNvPr id="33795" name="Rectangle 7"/>
          <p:cNvSpPr>
            <a:spLocks noChangeArrowheads="1"/>
          </p:cNvSpPr>
          <p:nvPr/>
        </p:nvSpPr>
        <p:spPr bwMode="auto">
          <a:xfrm>
            <a:off x="503238" y="1154113"/>
            <a:ext cx="7772400" cy="80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1885950" indent="-1885950">
              <a:spcBef>
                <a:spcPct val="20000"/>
              </a:spcBef>
              <a:buBlip>
                <a:blip r:embed="rId2"/>
              </a:buBlip>
              <a:defRPr sz="2400">
                <a:solidFill>
                  <a:srgbClr val="8B2024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Ä"/>
              <a:defRPr sz="2100">
                <a:solidFill>
                  <a:srgbClr val="707070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SzPct val="90000"/>
              <a:buFont typeface="Wingdings 2" pitchFamily="18" charset="2"/>
              <a:buChar char=""/>
              <a:defRPr sz="1900">
                <a:solidFill>
                  <a:srgbClr val="707070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de-DE" altLang="de-DE">
                <a:latin typeface="Verdana" pitchFamily="34" charset="0"/>
              </a:rPr>
              <a:t>Das staatliche Gütezeichen für Ihre Gemeinde</a:t>
            </a:r>
          </a:p>
        </p:txBody>
      </p:sp>
      <p:pic>
        <p:nvPicPr>
          <p:cNvPr id="33796" name="Picture 9" descr="Gütezeichen_20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5100" y="2319338"/>
            <a:ext cx="3671888" cy="344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2060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8763" name="Group 155"/>
          <p:cNvGraphicFramePr>
            <a:graphicFrameLocks noGrp="1"/>
          </p:cNvGraphicFramePr>
          <p:nvPr>
            <p:ph sz="half" idx="1"/>
          </p:nvPr>
        </p:nvGraphicFramePr>
        <p:xfrm>
          <a:off x="531813" y="2124075"/>
          <a:ext cx="7848600" cy="3733800"/>
        </p:xfrm>
        <a:graphic>
          <a:graphicData uri="http://schemas.openxmlformats.org/drawingml/2006/table">
            <a:tbl>
              <a:tblPr/>
              <a:tblGrid>
                <a:gridCol w="2720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27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487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70707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Schwangerschaft/Geburt</a:t>
                      </a:r>
                    </a:p>
                  </a:txBody>
                  <a:tcPr marL="90000" marR="90000" marT="46805" marB="46805" anchor="ctr" horzOverflow="overflow">
                    <a:lnL w="190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70707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rund um die Geburt eines Kindes</a:t>
                      </a:r>
                    </a:p>
                  </a:txBody>
                  <a:tcPr marL="90000" marR="90000" marT="46805" marB="46805" anchor="ctr" horzOverflow="overflow">
                    <a:lnL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43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70707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Familie mit Säugling</a:t>
                      </a:r>
                    </a:p>
                  </a:txBody>
                  <a:tcPr marL="90000" marR="90000" marT="46805" marB="46805" anchor="ctr" horzOverflow="overflow">
                    <a:lnL w="190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70707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Leben mit einem Säugling</a:t>
                      </a:r>
                    </a:p>
                  </a:txBody>
                  <a:tcPr marL="90000" marR="90000" marT="46805" marB="46805" anchor="ctr" horzOverflow="overflow">
                    <a:lnL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883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70707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Kleinkind bis drei Jahre</a:t>
                      </a:r>
                    </a:p>
                  </a:txBody>
                  <a:tcPr marL="90000" marR="90000" marT="46805" marB="46805" anchor="ctr" horzOverflow="overflow">
                    <a:lnL w="190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70707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Leben mit Kleinkindern bis drei Jahre</a:t>
                      </a:r>
                    </a:p>
                  </a:txBody>
                  <a:tcPr marL="90000" marR="90000" marT="46805" marB="46805" anchor="ctr" horzOverflow="overflow">
                    <a:lnL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042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70707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Kindergartenkind</a:t>
                      </a:r>
                    </a:p>
                  </a:txBody>
                  <a:tcPr marL="90000" marR="90000" marT="46805" marB="46805" anchor="ctr" horzOverflow="overflow">
                    <a:lnL w="190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70707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Familien mit Kindern im Kindergartenalter</a:t>
                      </a:r>
                    </a:p>
                  </a:txBody>
                  <a:tcPr marL="90000" marR="90000" marT="46805" marB="46805" anchor="ctr" horzOverflow="overflow">
                    <a:lnL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627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70707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Schüler/in</a:t>
                      </a:r>
                    </a:p>
                  </a:txBody>
                  <a:tcPr marL="90000" marR="90000" marT="46805" marB="46805" anchor="ctr" horzOverflow="overflow">
                    <a:lnL w="190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0707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Familien mit Schüler/innen</a:t>
                      </a:r>
                    </a:p>
                  </a:txBody>
                  <a:tcPr marL="90000" marR="90000" marT="46805" marB="46805" anchor="ctr" horzOverflow="overflow">
                    <a:lnL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037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70707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In Ausbildung Stehende/r</a:t>
                      </a:r>
                    </a:p>
                  </a:txBody>
                  <a:tcPr marL="90000" marR="90000" marT="46805" marB="46805" anchor="ctr" horzOverflow="overflow">
                    <a:lnL w="190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0707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Familien mit Jugendlichen die eine Ausbildung absolvieren</a:t>
                      </a:r>
                    </a:p>
                  </a:txBody>
                  <a:tcPr marL="90000" marR="90000" marT="46805" marB="46805" anchor="ctr" horzOverflow="overflow">
                    <a:lnL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314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70707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Nachelterliche Phase</a:t>
                      </a:r>
                    </a:p>
                  </a:txBody>
                  <a:tcPr marL="90000" marR="90000" marT="46805" marB="46805" anchor="ctr" horzOverflow="overflow">
                    <a:lnL w="190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0707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Beziehung zwischen Eltern und Kindern bzw. Großeltern und Enkelkindern</a:t>
                      </a:r>
                    </a:p>
                  </a:txBody>
                  <a:tcPr marL="90000" marR="90000" marT="46805" marB="46805" anchor="ctr" horzOverflow="overflow">
                    <a:lnL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644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70707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Familie im Alter</a:t>
                      </a:r>
                    </a:p>
                  </a:txBody>
                  <a:tcPr marL="90000" marR="90000" marT="46805" marB="46805" anchor="ctr" horzOverflow="overflow">
                    <a:lnL w="190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0707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Leben der älteren Mitbürger/innen in der Gemeinde</a:t>
                      </a:r>
                    </a:p>
                  </a:txBody>
                  <a:tcPr marL="90000" marR="90000" marT="46805" marB="46805" anchor="ctr" horzOverflow="overflow">
                    <a:lnL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8703" name="Text Box 32"/>
          <p:cNvSpPr txBox="1">
            <a:spLocks noChangeArrowheads="1"/>
          </p:cNvSpPr>
          <p:nvPr/>
        </p:nvSpPr>
        <p:spPr bwMode="auto">
          <a:xfrm>
            <a:off x="6716713" y="6575425"/>
            <a:ext cx="2463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400">
                <a:solidFill>
                  <a:srgbClr val="8B2024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Ä"/>
              <a:defRPr sz="2100">
                <a:solidFill>
                  <a:srgbClr val="707070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SzPct val="90000"/>
              <a:buFont typeface="Wingdings 2" pitchFamily="18" charset="2"/>
              <a:buChar char=""/>
              <a:defRPr sz="1900">
                <a:solidFill>
                  <a:srgbClr val="707070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1400">
                <a:solidFill>
                  <a:srgbClr val="FFFFFF"/>
                </a:solidFill>
              </a:rPr>
              <a:t>Palz &amp; Partner KEG – Baden</a:t>
            </a:r>
          </a:p>
        </p:txBody>
      </p:sp>
      <p:sp>
        <p:nvSpPr>
          <p:cNvPr id="28704" name="Rectangle 39"/>
          <p:cNvSpPr>
            <a:spLocks noChangeArrowheads="1"/>
          </p:cNvSpPr>
          <p:nvPr/>
        </p:nvSpPr>
        <p:spPr bwMode="auto">
          <a:xfrm>
            <a:off x="468313" y="4810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Blip>
                <a:blip r:embed="rId2"/>
              </a:buBlip>
              <a:defRPr sz="2400">
                <a:solidFill>
                  <a:srgbClr val="8B2024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Ä"/>
              <a:defRPr sz="2100">
                <a:solidFill>
                  <a:srgbClr val="707070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SzPct val="90000"/>
              <a:buFont typeface="Wingdings 2" pitchFamily="18" charset="2"/>
              <a:buChar char=""/>
              <a:defRPr sz="1900">
                <a:solidFill>
                  <a:srgbClr val="707070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spcBef>
                <a:spcPct val="0"/>
              </a:spcBef>
              <a:buFontTx/>
              <a:buNone/>
            </a:pPr>
            <a:endParaRPr lang="de-DE" altLang="de-DE" dirty="0">
              <a:solidFill>
                <a:srgbClr val="808080"/>
              </a:solidFill>
              <a:latin typeface="Verdana" pitchFamily="34" charset="0"/>
            </a:endParaRPr>
          </a:p>
          <a:p>
            <a:pPr eaLnBrk="0" hangingPunct="0">
              <a:spcBef>
                <a:spcPct val="0"/>
              </a:spcBef>
              <a:buFontTx/>
              <a:buNone/>
            </a:pPr>
            <a:r>
              <a:rPr lang="de-DE" altLang="de-DE" dirty="0">
                <a:solidFill>
                  <a:srgbClr val="808080"/>
                </a:solidFill>
                <a:latin typeface="Verdana" pitchFamily="34" charset="0"/>
              </a:rPr>
              <a:t>Wann ist Familien- und Kinderfreundlichkeit gefragt</a:t>
            </a:r>
            <a:endParaRPr lang="de-DE" altLang="de-DE" i="1" dirty="0">
              <a:solidFill>
                <a:srgbClr val="808080"/>
              </a:solidFill>
              <a:latin typeface="Verdana" pitchFamily="34" charset="0"/>
            </a:endParaRPr>
          </a:p>
        </p:txBody>
      </p:sp>
      <p:sp>
        <p:nvSpPr>
          <p:cNvPr id="28705" name="Rectangle 40"/>
          <p:cNvSpPr>
            <a:spLocks noChangeArrowheads="1"/>
          </p:cNvSpPr>
          <p:nvPr/>
        </p:nvSpPr>
        <p:spPr bwMode="auto">
          <a:xfrm>
            <a:off x="455613" y="1208088"/>
            <a:ext cx="7772400" cy="80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Blip>
                <a:blip r:embed="rId2"/>
              </a:buBlip>
              <a:defRPr sz="2400">
                <a:solidFill>
                  <a:srgbClr val="8B2024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Ä"/>
              <a:defRPr sz="2100">
                <a:solidFill>
                  <a:srgbClr val="707070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SzPct val="90000"/>
              <a:buFont typeface="Wingdings 2" pitchFamily="18" charset="2"/>
              <a:buChar char=""/>
              <a:defRPr sz="1900">
                <a:solidFill>
                  <a:srgbClr val="707070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de-DE" altLang="de-DE" sz="1800">
                <a:latin typeface="Verdana" pitchFamily="34" charset="0"/>
              </a:rPr>
              <a:t>Maßnahmen für die Lebensphasen</a:t>
            </a:r>
          </a:p>
        </p:txBody>
      </p:sp>
    </p:spTree>
    <p:extLst>
      <p:ext uri="{BB962C8B-B14F-4D97-AF65-F5344CB8AC3E}">
        <p14:creationId xmlns:p14="http://schemas.microsoft.com/office/powerpoint/2010/main" val="4095637306"/>
      </p:ext>
    </p:extLst>
  </p:cSld>
  <p:clrMapOvr>
    <a:masterClrMapping/>
  </p:clrMapOvr>
  <p:transition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830" name="Group 15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7690828"/>
              </p:ext>
            </p:extLst>
          </p:nvPr>
        </p:nvGraphicFramePr>
        <p:xfrm>
          <a:off x="539551" y="1412776"/>
          <a:ext cx="7851973" cy="4875314"/>
        </p:xfrm>
        <a:graphic>
          <a:graphicData uri="http://schemas.openxmlformats.org/drawingml/2006/table">
            <a:tbl>
              <a:tblPr/>
              <a:tblGrid>
                <a:gridCol w="20695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824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098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70707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Beratung</a:t>
                      </a:r>
                    </a:p>
                  </a:txBody>
                  <a:tcPr marL="90000" marR="90000" marT="46797" marB="46797" anchor="ctr" horzOverflow="overflow">
                    <a:lnL w="190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70707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Erziehungs- und Schul-, Ehe- und Partnerschafts- und Schwangerschaftsberatung</a:t>
                      </a:r>
                    </a:p>
                  </a:txBody>
                  <a:tcPr marL="90000" marR="90000" marT="46797" marB="46797" anchor="ctr" horzOverflow="overflow">
                    <a:lnL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516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70707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Betreuung</a:t>
                      </a:r>
                    </a:p>
                  </a:txBody>
                  <a:tcPr marL="90000" marR="90000" marT="46797" marB="46797" anchor="ctr" horzOverflow="overflow">
                    <a:lnL w="190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0707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Betreuungsplätze, Nachmittagsbetreuung für Kinder berufstätiger Eltern</a:t>
                      </a:r>
                    </a:p>
                  </a:txBody>
                  <a:tcPr marL="90000" marR="90000" marT="46797" marB="46797" anchor="ctr" horzOverflow="overflow">
                    <a:lnL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516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70707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Gesundheit</a:t>
                      </a:r>
                    </a:p>
                  </a:txBody>
                  <a:tcPr marL="90000" marR="90000" marT="46797" marB="46797" anchor="ctr" horzOverflow="overflow">
                    <a:lnL w="190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0707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ärztliche Versorgung, Gesundheitsvorsorge, Hauskrankenpflege</a:t>
                      </a:r>
                    </a:p>
                  </a:txBody>
                  <a:tcPr marL="90000" marR="90000" marT="46797" marB="46797" anchor="ctr" horzOverflow="overflow">
                    <a:lnL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711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70707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Selbsthilfe und soziale Netzwerke</a:t>
                      </a:r>
                    </a:p>
                  </a:txBody>
                  <a:tcPr marL="90000" marR="90000" marT="46797" marB="46797" anchor="ctr" horzOverflow="overflow">
                    <a:lnL w="190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0707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Mütterrunde, Spielgruppe, Treffpunkte</a:t>
                      </a:r>
                    </a:p>
                  </a:txBody>
                  <a:tcPr marL="90000" marR="90000" marT="46797" marB="46797" anchor="ctr" horzOverflow="overflow">
                    <a:lnL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516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70707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Bildung</a:t>
                      </a:r>
                    </a:p>
                  </a:txBody>
                  <a:tcPr marL="90000" marR="90000" marT="46797" marB="46797" anchor="ctr" horzOverflow="overflow">
                    <a:lnL w="190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0707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Bildungsberatung, Bücherei, Weiterbildungskurse für Jugendliche</a:t>
                      </a:r>
                    </a:p>
                  </a:txBody>
                  <a:tcPr marL="90000" marR="90000" marT="46797" marB="46797" anchor="ctr" horzOverflow="overflow">
                    <a:lnL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861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70707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Arbeit und Wirtschaft</a:t>
                      </a:r>
                    </a:p>
                  </a:txBody>
                  <a:tcPr marL="90000" marR="90000" marT="46797" marB="46797" anchor="ctr" horzOverflow="overflow">
                    <a:lnL w="190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0707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flexible Arbeitszeitgestaltung, Wiedereinsteiger/innen nach der Karenz</a:t>
                      </a:r>
                    </a:p>
                  </a:txBody>
                  <a:tcPr marL="90000" marR="90000" marT="46797" marB="46797" anchor="ctr" horzOverflow="overflow">
                    <a:lnL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516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70707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Freizeit/Kultur/Sport</a:t>
                      </a:r>
                    </a:p>
                  </a:txBody>
                  <a:tcPr marL="90000" marR="90000" marT="46797" marB="46797" anchor="ctr" horzOverflow="overflow">
                    <a:lnL w="190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0707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Veranstaltung, Ferienprogramm, Vereinsleben</a:t>
                      </a:r>
                    </a:p>
                  </a:txBody>
                  <a:tcPr marL="90000" marR="90000" marT="46797" marB="46797" anchor="ctr" horzOverflow="overflow">
                    <a:lnL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564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70707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Wohnen und Umfeld</a:t>
                      </a:r>
                    </a:p>
                  </a:txBody>
                  <a:tcPr marL="90000" marR="90000" marT="46797" marB="46797" anchor="ctr" horzOverflow="overflow">
                    <a:lnL w="190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0707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Wohnraum für junge Familien, Nahversorgungseinrichtungen</a:t>
                      </a:r>
                    </a:p>
                  </a:txBody>
                  <a:tcPr marL="90000" marR="90000" marT="46797" marB="46797" anchor="ctr" horzOverflow="overflow">
                    <a:lnL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1230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70707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Mobilität und Verkehr</a:t>
                      </a:r>
                    </a:p>
                  </a:txBody>
                  <a:tcPr marL="90000" marR="90000" marT="46797" marB="46797" anchor="ctr" horzOverflow="overflow">
                    <a:lnL w="190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0707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bedarfsgerechte öffentliche Verkehrsmittel, Förderung für sicheren Kindertransport, Unterstützung von Fahrgemeinschaften</a:t>
                      </a:r>
                    </a:p>
                  </a:txBody>
                  <a:tcPr marL="90000" marR="90000" marT="46797" marB="46797" anchor="ctr" horzOverflow="overflow">
                    <a:lnL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B20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0754" name="Text Box 35"/>
          <p:cNvSpPr txBox="1">
            <a:spLocks noChangeArrowheads="1"/>
          </p:cNvSpPr>
          <p:nvPr/>
        </p:nvSpPr>
        <p:spPr bwMode="auto">
          <a:xfrm>
            <a:off x="6716713" y="6575425"/>
            <a:ext cx="2463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400">
                <a:solidFill>
                  <a:srgbClr val="8B2024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Ä"/>
              <a:defRPr sz="2100">
                <a:solidFill>
                  <a:srgbClr val="707070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SzPct val="90000"/>
              <a:buFont typeface="Wingdings 2" pitchFamily="18" charset="2"/>
              <a:buChar char=""/>
              <a:defRPr sz="1900">
                <a:solidFill>
                  <a:srgbClr val="707070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1400">
                <a:solidFill>
                  <a:srgbClr val="FFFFFF"/>
                </a:solidFill>
              </a:rPr>
              <a:t>Palz &amp; Partner KEG – Baden</a:t>
            </a:r>
          </a:p>
        </p:txBody>
      </p:sp>
      <p:sp>
        <p:nvSpPr>
          <p:cNvPr id="30755" name="Rectangle 41"/>
          <p:cNvSpPr>
            <a:spLocks noChangeArrowheads="1"/>
          </p:cNvSpPr>
          <p:nvPr/>
        </p:nvSpPr>
        <p:spPr bwMode="auto">
          <a:xfrm>
            <a:off x="683568" y="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Blip>
                <a:blip r:embed="rId2"/>
              </a:buBlip>
              <a:defRPr sz="2400">
                <a:solidFill>
                  <a:srgbClr val="8B2024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Ä"/>
              <a:defRPr sz="2100">
                <a:solidFill>
                  <a:srgbClr val="707070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SzPct val="90000"/>
              <a:buFont typeface="Wingdings 2" pitchFamily="18" charset="2"/>
              <a:buChar char=""/>
              <a:defRPr sz="1900">
                <a:solidFill>
                  <a:srgbClr val="707070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spcBef>
                <a:spcPct val="0"/>
              </a:spcBef>
              <a:buFontTx/>
              <a:buNone/>
            </a:pPr>
            <a:endParaRPr lang="de-AT" altLang="de-DE" i="1">
              <a:solidFill>
                <a:srgbClr val="808080"/>
              </a:solidFill>
              <a:latin typeface="Verdana" pitchFamily="34" charset="0"/>
            </a:endParaRPr>
          </a:p>
        </p:txBody>
      </p:sp>
      <p:sp>
        <p:nvSpPr>
          <p:cNvPr id="30756" name="Rectangle 42"/>
          <p:cNvSpPr>
            <a:spLocks noChangeArrowheads="1"/>
          </p:cNvSpPr>
          <p:nvPr/>
        </p:nvSpPr>
        <p:spPr bwMode="auto">
          <a:xfrm>
            <a:off x="401638" y="433388"/>
            <a:ext cx="77692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Blip>
                <a:blip r:embed="rId2"/>
              </a:buBlip>
              <a:defRPr sz="2400">
                <a:solidFill>
                  <a:srgbClr val="8B2024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Ä"/>
              <a:defRPr sz="2100">
                <a:solidFill>
                  <a:srgbClr val="707070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SzPct val="90000"/>
              <a:buFont typeface="Wingdings 2" pitchFamily="18" charset="2"/>
              <a:buChar char=""/>
              <a:defRPr sz="1900">
                <a:solidFill>
                  <a:srgbClr val="707070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lnSpc>
                <a:spcPct val="85000"/>
              </a:lnSpc>
              <a:spcBef>
                <a:spcPct val="0"/>
              </a:spcBef>
              <a:buFontTx/>
              <a:buNone/>
            </a:pPr>
            <a:endParaRPr lang="de-DE" altLang="de-DE" sz="1800" dirty="0">
              <a:latin typeface="Verdana" pitchFamily="34" charset="0"/>
            </a:endParaRPr>
          </a:p>
          <a:p>
            <a:pPr eaLnBrk="0" hangingPunct="0">
              <a:lnSpc>
                <a:spcPct val="85000"/>
              </a:lnSpc>
              <a:spcBef>
                <a:spcPct val="0"/>
              </a:spcBef>
              <a:buFontTx/>
              <a:buNone/>
            </a:pPr>
            <a:endParaRPr lang="de-DE" altLang="de-DE" sz="1800" dirty="0">
              <a:latin typeface="Verdana" pitchFamily="34" charset="0"/>
            </a:endParaRPr>
          </a:p>
          <a:p>
            <a:pPr eaLnBrk="0" hangingPunct="0">
              <a:lnSpc>
                <a:spcPct val="85000"/>
              </a:lnSpc>
              <a:spcBef>
                <a:spcPct val="0"/>
              </a:spcBef>
              <a:buFontTx/>
              <a:buNone/>
            </a:pPr>
            <a:endParaRPr lang="de-DE" altLang="de-DE" sz="1800" dirty="0">
              <a:latin typeface="Verdana" pitchFamily="34" charset="0"/>
            </a:endParaRPr>
          </a:p>
          <a:p>
            <a:pPr eaLnBrk="0" hangingPunct="0">
              <a:lnSpc>
                <a:spcPct val="85000"/>
              </a:lnSpc>
              <a:spcBef>
                <a:spcPct val="0"/>
              </a:spcBef>
              <a:buFontTx/>
              <a:buNone/>
            </a:pPr>
            <a:endParaRPr lang="de-DE" altLang="de-DE" sz="1800" dirty="0">
              <a:latin typeface="Verdana" pitchFamily="34" charset="0"/>
            </a:endParaRPr>
          </a:p>
          <a:p>
            <a:pPr eaLnBrk="0" hangingPunct="0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de-DE" altLang="de-DE" sz="1800" dirty="0">
                <a:latin typeface="Verdana" pitchFamily="34" charset="0"/>
              </a:rPr>
              <a:t>Handlungsfelder</a:t>
            </a:r>
          </a:p>
        </p:txBody>
      </p:sp>
    </p:spTree>
    <p:extLst>
      <p:ext uri="{BB962C8B-B14F-4D97-AF65-F5344CB8AC3E}">
        <p14:creationId xmlns:p14="http://schemas.microsoft.com/office/powerpoint/2010/main" val="13432498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1399"/>
            <a:ext cx="9144000" cy="70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86633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808"/>
            <a:ext cx="9144000" cy="6828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44027441"/>
      </p:ext>
    </p:extLst>
  </p:cSld>
  <p:clrMapOvr>
    <a:masterClrMapping/>
  </p:clrMapOvr>
</p:sld>
</file>

<file path=ppt/theme/theme1.xml><?xml version="1.0" encoding="utf-8"?>
<a:theme xmlns:a="http://schemas.openxmlformats.org/drawingml/2006/main" name="Präsentation">
  <a:themeElements>
    <a:clrScheme name="Präsentation_KundK 2">
      <a:dk1>
        <a:srgbClr val="000000"/>
      </a:dk1>
      <a:lt1>
        <a:srgbClr val="FFFFFF"/>
      </a:lt1>
      <a:dk2>
        <a:srgbClr val="000000"/>
      </a:dk2>
      <a:lt2>
        <a:srgbClr val="006600"/>
      </a:lt2>
      <a:accent1>
        <a:srgbClr val="F5EBC1"/>
      </a:accent1>
      <a:accent2>
        <a:srgbClr val="FFCC00"/>
      </a:accent2>
      <a:accent3>
        <a:srgbClr val="FFFFFF"/>
      </a:accent3>
      <a:accent4>
        <a:srgbClr val="000000"/>
      </a:accent4>
      <a:accent5>
        <a:srgbClr val="F9F3DD"/>
      </a:accent5>
      <a:accent6>
        <a:srgbClr val="E7B900"/>
      </a:accent6>
      <a:hlink>
        <a:srgbClr val="D4876C"/>
      </a:hlink>
      <a:folHlink>
        <a:srgbClr val="B2B2B2"/>
      </a:folHlink>
    </a:clrScheme>
    <a:fontScheme name="Präsentation_KundK">
      <a:majorFont>
        <a:latin typeface="Helvetica 45 Light"/>
        <a:ea typeface=""/>
        <a:cs typeface=""/>
      </a:majorFont>
      <a:minorFont>
        <a:latin typeface="Helvetica 45 Light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räsentation_KundK 1">
        <a:dk1>
          <a:srgbClr val="FF9900"/>
        </a:dk1>
        <a:lt1>
          <a:srgbClr val="FFFFCC"/>
        </a:lt1>
        <a:dk2>
          <a:srgbClr val="000000"/>
        </a:dk2>
        <a:lt2>
          <a:srgbClr val="FFCC00"/>
        </a:lt2>
        <a:accent1>
          <a:srgbClr val="6B6253"/>
        </a:accent1>
        <a:accent2>
          <a:srgbClr val="72543E"/>
        </a:accent2>
        <a:accent3>
          <a:srgbClr val="AAAAAA"/>
        </a:accent3>
        <a:accent4>
          <a:srgbClr val="DADAAE"/>
        </a:accent4>
        <a:accent5>
          <a:srgbClr val="BAB7B3"/>
        </a:accent5>
        <a:accent6>
          <a:srgbClr val="674B37"/>
        </a:accent6>
        <a:hlink>
          <a:srgbClr val="DA988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äsentation_KundK 2">
        <a:dk1>
          <a:srgbClr val="000000"/>
        </a:dk1>
        <a:lt1>
          <a:srgbClr val="FFFFFF"/>
        </a:lt1>
        <a:dk2>
          <a:srgbClr val="000000"/>
        </a:dk2>
        <a:lt2>
          <a:srgbClr val="006600"/>
        </a:lt2>
        <a:accent1>
          <a:srgbClr val="F5EBC1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9F3DD"/>
        </a:accent5>
        <a:accent6>
          <a:srgbClr val="E7B900"/>
        </a:accent6>
        <a:hlink>
          <a:srgbClr val="D4876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äsentation_KundK 3">
        <a:dk1>
          <a:srgbClr val="000000"/>
        </a:dk1>
        <a:lt1>
          <a:srgbClr val="FFFFFF"/>
        </a:lt1>
        <a:dk2>
          <a:srgbClr val="000000"/>
        </a:dk2>
        <a:lt2>
          <a:srgbClr val="292929"/>
        </a:lt2>
        <a:accent1>
          <a:srgbClr val="EAEAEA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878787"/>
        </a:accent6>
        <a:hlink>
          <a:srgbClr val="5F5F5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äsentation_KundK 4">
        <a:dk1>
          <a:srgbClr val="000000"/>
        </a:dk1>
        <a:lt1>
          <a:srgbClr val="FFFFFF"/>
        </a:lt1>
        <a:dk2>
          <a:srgbClr val="000000"/>
        </a:dk2>
        <a:lt2>
          <a:srgbClr val="006600"/>
        </a:lt2>
        <a:accent1>
          <a:srgbClr val="D8EBB3"/>
        </a:accent1>
        <a:accent2>
          <a:srgbClr val="CCCC00"/>
        </a:accent2>
        <a:accent3>
          <a:srgbClr val="FFFFFF"/>
        </a:accent3>
        <a:accent4>
          <a:srgbClr val="000000"/>
        </a:accent4>
        <a:accent5>
          <a:srgbClr val="E9F3D6"/>
        </a:accent5>
        <a:accent6>
          <a:srgbClr val="B9B900"/>
        </a:accent6>
        <a:hlink>
          <a:srgbClr val="FFBE7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äsentation_KundK 5">
        <a:dk1>
          <a:srgbClr val="000000"/>
        </a:dk1>
        <a:lt1>
          <a:srgbClr val="E5D3B3"/>
        </a:lt1>
        <a:dk2>
          <a:srgbClr val="800000"/>
        </a:dk2>
        <a:lt2>
          <a:srgbClr val="009900"/>
        </a:lt2>
        <a:accent1>
          <a:srgbClr val="D5B095"/>
        </a:accent1>
        <a:accent2>
          <a:srgbClr val="E28666"/>
        </a:accent2>
        <a:accent3>
          <a:srgbClr val="F0E6D6"/>
        </a:accent3>
        <a:accent4>
          <a:srgbClr val="000000"/>
        </a:accent4>
        <a:accent5>
          <a:srgbClr val="E7D4C8"/>
        </a:accent5>
        <a:accent6>
          <a:srgbClr val="CD795C"/>
        </a:accent6>
        <a:hlink>
          <a:srgbClr val="B75735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äsentation_KundK 6">
        <a:dk1>
          <a:srgbClr val="99CC00"/>
        </a:dk1>
        <a:lt1>
          <a:srgbClr val="FFFFFF"/>
        </a:lt1>
        <a:dk2>
          <a:srgbClr val="51399D"/>
        </a:dk2>
        <a:lt2>
          <a:srgbClr val="FFFFCC"/>
        </a:lt2>
        <a:accent1>
          <a:srgbClr val="877CAA"/>
        </a:accent1>
        <a:accent2>
          <a:srgbClr val="000058"/>
        </a:accent2>
        <a:accent3>
          <a:srgbClr val="B3AECC"/>
        </a:accent3>
        <a:accent4>
          <a:srgbClr val="DADADA"/>
        </a:accent4>
        <a:accent5>
          <a:srgbClr val="C3BFD2"/>
        </a:accent5>
        <a:accent6>
          <a:srgbClr val="00004F"/>
        </a:accent6>
        <a:hlink>
          <a:srgbClr val="FFCC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Präsentation</Template>
  <TotalTime>0</TotalTime>
  <Words>1789</Words>
  <Application>Microsoft Office PowerPoint</Application>
  <PresentationFormat>Bildschirmpräsentation (4:3)</PresentationFormat>
  <Paragraphs>391</Paragraphs>
  <Slides>37</Slides>
  <Notes>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37</vt:i4>
      </vt:variant>
    </vt:vector>
  </HeadingPairs>
  <TitlesOfParts>
    <vt:vector size="45" baseType="lpstr">
      <vt:lpstr>Arial</vt:lpstr>
      <vt:lpstr>Arial Narrow</vt:lpstr>
      <vt:lpstr>Calibri</vt:lpstr>
      <vt:lpstr>Helvetica 45 Light</vt:lpstr>
      <vt:lpstr>Times New Roman</vt:lpstr>
      <vt:lpstr>Verdana</vt:lpstr>
      <vt:lpstr>Präsentation</vt:lpstr>
      <vt:lpstr>Benutzerdefiniertes Design</vt:lpstr>
      <vt:lpstr>PowerPoint-Präsentation</vt:lpstr>
      <vt:lpstr>PowerPoint-Präsentation</vt:lpstr>
      <vt:lpstr>Inhaltsverzeichnis</vt:lpstr>
      <vt:lpstr>Prozessbegleiterin und Auditorin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Unicef Zusatzzertifikat- 3 Massnahmen</vt:lpstr>
      <vt:lpstr>Projektteam</vt:lpstr>
      <vt:lpstr>PowerPoint-Präsentation</vt:lpstr>
      <vt:lpstr>Angebotsvervollständigung</vt:lpstr>
      <vt:lpstr>Massnahmen und Bewertungen</vt:lpstr>
      <vt:lpstr>Zielgruppe Lebensphase A: Schwangerschaft und Geburt</vt:lpstr>
      <vt:lpstr>Zielgruppe Lebensphase B: Familie mit Säugling</vt:lpstr>
      <vt:lpstr>Zielgruppe Lebensphase C: Kleinkind bis 3 Jahre</vt:lpstr>
      <vt:lpstr>Zielgruppe Lebensphase D: Kindergartenkind</vt:lpstr>
      <vt:lpstr>Zielgruppe Lebensphase E: Schüler/in</vt:lpstr>
      <vt:lpstr>Zielgruppe Lebensphase F: In Ausbildung Stehende/r</vt:lpstr>
      <vt:lpstr>Zielgruppe Lebensphase G: Nachelterliche Phase (ebenso für SeniorInnen)</vt:lpstr>
      <vt:lpstr>Zielgruppe Lebensphase H: Senior/innen</vt:lpstr>
      <vt:lpstr>Zielgruppe Phase I: Mensch mit besonderen Bedürfnissen</vt:lpstr>
      <vt:lpstr>Zielgruppe Phase J: Generell für alle Lebensphasen</vt:lpstr>
      <vt:lpstr>Aufgabenstellung: Dauer  30 Minuten je Runde</vt:lpstr>
      <vt:lpstr>Bewerten Sie Ihre 3 wichtigsten Massnahmen</vt:lpstr>
      <vt:lpstr>Istangebote</vt:lpstr>
      <vt:lpstr>Istangebote: Schwangerschaft, Geburt,  0-3</vt:lpstr>
      <vt:lpstr>Istangebote: 3-6 Jahre</vt:lpstr>
      <vt:lpstr>Istangebote : 6-14 </vt:lpstr>
      <vt:lpstr>Angebote Jugendliche</vt:lpstr>
      <vt:lpstr>SeniorInnen</vt:lpstr>
      <vt:lpstr>Sonstige Angebote</vt:lpstr>
      <vt:lpstr>Bildung</vt:lpstr>
      <vt:lpstr>Kleingruppenarbeit</vt:lpstr>
      <vt:lpstr>Aufgabenstellung: Dauer  20 Minuten je Runde</vt:lpstr>
      <vt:lpstr>Rückmeldungen, Anregungen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Reichart</dc:creator>
  <cp:lastModifiedBy>Erika Krenn-Neuwirth</cp:lastModifiedBy>
  <cp:revision>56</cp:revision>
  <cp:lastPrinted>2018-06-19T14:09:54Z</cp:lastPrinted>
  <dcterms:created xsi:type="dcterms:W3CDTF">2017-07-17T12:49:00Z</dcterms:created>
  <dcterms:modified xsi:type="dcterms:W3CDTF">2018-06-20T13:17:50Z</dcterms:modified>
</cp:coreProperties>
</file>